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1" r:id="rId22"/>
    <p:sldId id="277" r:id="rId23"/>
    <p:sldId id="278" r:id="rId24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9843F0-8CCA-4DE8-8395-A5BC480C2DF4}" v="1" dt="2024-02-23T11:17:04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13F9-A806-E6AC-6BDD-B9C33992B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D7220-13BB-9F70-468C-04B91B667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33373-8E9D-7084-711D-076C0294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95676-307D-9F48-EA70-64A24A8C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7DFCB-E0E0-4858-FE52-430F07DF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73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6186-A41F-0192-E0A9-155A1E58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C14B8-CE0E-8E4B-0910-0BC69B028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91949-B594-0675-240D-6CB0B947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F4097-FC9A-3F6D-A189-E48756BC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C5363-4948-8F24-DFBA-1F18910E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74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69DDB3-0484-F291-0EAE-271AE326F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D2404-99B6-9AB3-BCEE-688890AF1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DC058-90C3-3BE3-A1ED-D3B3C1F2F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ACC59-13CB-F46F-2D07-C0BEA066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972BA-0D89-B221-0F58-046A5852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49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DF4C0-22BE-1CB4-E0AF-3C85538F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67865-071E-1FC1-A29D-FBBC835E0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855D-7153-BE49-3E2F-7CD9632A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1D336-390D-AA8D-AB53-DC74DCCE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77B14-A735-C699-BF16-33E2EACE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1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A1F9-260C-3CD5-0572-BC8BCE7A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AFBAF-E22F-BE93-4B76-D99F4BE02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C3023-E84F-2104-65E8-CACB29B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8E428-39CA-E814-159A-9622169C3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E875-7184-85B3-03F0-394E7329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40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2B034-8C65-EF2E-DD9F-EA38B6B7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AD406-4AB8-0D27-49DA-52FE939F4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0027-A408-EA3E-DFAD-C3B412CC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B820D-AB01-5321-561D-D95DA175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CAF03-EB15-EF00-D6EE-BC1C42FF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A1FCD-98E4-BE15-56E5-DFCF8623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67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D706-5708-9A7B-B322-EA8FBBB9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C4B3-59C2-E596-44C2-9353F39D6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0C66E-8FB3-9B7D-FCBE-8A96F5B04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A298F7-428F-1824-0816-25585F2E1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4C8A3-E70E-9349-A323-6E3AF5F8AB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701A10-2740-FCDB-FC15-38354CB1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AD476-372B-4914-A88A-DD4B4C08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0ACE27-C890-B244-F253-D6C978E1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45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0C787-39A4-AC67-63D2-1EB43B4D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21BF0-7EBB-9BF5-630C-D6B0696F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D12C4-0CFF-620D-33B4-A5B500F2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A0C63-FDCF-DA4C-8545-035D50E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19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4A511-615F-D267-72C5-A145F2EB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77879-5727-191D-B678-A1FF8CCD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52A28-9201-F6BE-6EB0-C5B737AD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08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7F51-9F8F-7DF4-6883-DF3B05B2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A411F-6DB5-8FF8-809D-8C1927D97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274C3-C8A1-8C46-F8CD-7BAE6D0AA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CC389-8C8E-1879-8DDB-6734D65FA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46226-3CB4-F188-CCB1-2E65F54D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9D21-A873-7E6B-5B15-C8F662A5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28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2ADA-7FA9-FA3B-C278-1EEC8514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3F9E4A-FC4E-F5B0-86B0-065C7DEB1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E41C0-F480-A830-2F6E-78D60C444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D290A-7E0B-DF03-A407-B03B9A25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B5BBC-3FAF-88C4-7DC8-A036BE7A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EF3DB-0AFF-BC2C-DD2C-B0BD7C7B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08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379FBA-27FC-A6D0-D861-AA1AC4D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CA394-438A-B1FF-85BE-F8D8647F4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7594E-F454-D437-ACA9-3D5251BA1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76F3BE-33BC-4FE2-95D8-BE78D8ADFF22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B0CA3-1EED-0FBE-89B7-97E2E1B4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3D867-8117-0B41-BD26-EF469C251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233C79-3403-47B0-90BE-9DE9DBDC5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85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6812-2681-ACC5-BFB3-6EC6EF5690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Using the FLIR 6 Thermal Image Camera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2F346-C5DA-C927-20AF-2986652CD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4800"/>
            <a:ext cx="8696325" cy="11430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Sand Hutton and Claxton Village Hall</a:t>
            </a:r>
          </a:p>
          <a:p>
            <a:r>
              <a:rPr lang="en-GB" dirty="0"/>
              <a:t>Saturday 24</a:t>
            </a:r>
            <a:r>
              <a:rPr lang="en-GB" baseline="30000" dirty="0"/>
              <a:t>th</a:t>
            </a:r>
            <a:r>
              <a:rPr lang="en-GB" dirty="0"/>
              <a:t> February 2024</a:t>
            </a:r>
          </a:p>
          <a:p>
            <a:r>
              <a:rPr lang="en-GB" dirty="0"/>
              <a:t>Philip Orton</a:t>
            </a:r>
          </a:p>
        </p:txBody>
      </p:sp>
    </p:spTree>
    <p:extLst>
      <p:ext uri="{BB962C8B-B14F-4D97-AF65-F5344CB8AC3E}">
        <p14:creationId xmlns:p14="http://schemas.microsoft.com/office/powerpoint/2010/main" val="339875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3DA9A-7454-6E72-A45B-A0B3BE4D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/>
              <a:t>The house north  wall, which gets little sun; the  1973  extension is to the right….a cold wall</a:t>
            </a:r>
            <a:br>
              <a:rPr lang="en-GB" sz="3200" dirty="0"/>
            </a:br>
            <a:r>
              <a:rPr lang="en-GB" sz="3200" dirty="0"/>
              <a:t> </a:t>
            </a:r>
          </a:p>
        </p:txBody>
      </p:sp>
      <p:pic>
        <p:nvPicPr>
          <p:cNvPr id="5" name="Content Placeholder 4" descr="A brick house with a chimney&#10;&#10;Description automatically generated">
            <a:extLst>
              <a:ext uri="{FF2B5EF4-FFF2-40B4-BE49-F238E27FC236}">
                <a16:creationId xmlns:a16="http://schemas.microsoft.com/office/drawing/2014/main" id="{9C2A8970-EC9C-A0D2-6304-A4D2A2932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1825625"/>
            <a:ext cx="6458043" cy="4843532"/>
          </a:xfrm>
        </p:spPr>
      </p:pic>
    </p:spTree>
    <p:extLst>
      <p:ext uri="{BB962C8B-B14F-4D97-AF65-F5344CB8AC3E}">
        <p14:creationId xmlns:p14="http://schemas.microsoft.com/office/powerpoint/2010/main" val="395149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B3F31-CBF1-8E38-7496-ECB3D658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sz="4000" dirty="0"/>
              <a:t>Inside this  north  wall is a dining room.. with inset  left and right alcoves…</a:t>
            </a:r>
          </a:p>
        </p:txBody>
      </p:sp>
      <p:pic>
        <p:nvPicPr>
          <p:cNvPr id="9" name="Content Placeholder 8" descr="A room with a fireplace and a table&#10;&#10;Description automatically generated">
            <a:extLst>
              <a:ext uri="{FF2B5EF4-FFF2-40B4-BE49-F238E27FC236}">
                <a16:creationId xmlns:a16="http://schemas.microsoft.com/office/drawing/2014/main" id="{88F5EC9E-CEB0-D153-306E-C363A4B05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562" y="2044097"/>
            <a:ext cx="6672999" cy="5004749"/>
          </a:xfrm>
        </p:spPr>
      </p:pic>
    </p:spTree>
    <p:extLst>
      <p:ext uri="{BB962C8B-B14F-4D97-AF65-F5344CB8AC3E}">
        <p14:creationId xmlns:p14="http://schemas.microsoft.com/office/powerpoint/2010/main" val="1818839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80CD-3E89-99B6-D284-A5B74937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- alcove walls show up as a cold spot……</a:t>
            </a:r>
          </a:p>
        </p:txBody>
      </p:sp>
      <p:pic>
        <p:nvPicPr>
          <p:cNvPr id="5" name="Content Placeholder 4" descr="A infrared image of a lamp&#10;&#10;Description automatically generated">
            <a:extLst>
              <a:ext uri="{FF2B5EF4-FFF2-40B4-BE49-F238E27FC236}">
                <a16:creationId xmlns:a16="http://schemas.microsoft.com/office/drawing/2014/main" id="{49A520C6-38A8-C967-C8FB-30F1C58F4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08" y="1836272"/>
            <a:ext cx="5840941" cy="4380706"/>
          </a:xfrm>
        </p:spPr>
      </p:pic>
    </p:spTree>
    <p:extLst>
      <p:ext uri="{BB962C8B-B14F-4D97-AF65-F5344CB8AC3E}">
        <p14:creationId xmlns:p14="http://schemas.microsoft.com/office/powerpoint/2010/main" val="1755509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9BD3-2B9F-A1DE-5095-20B48996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- an  insulation job  beckons……!</a:t>
            </a:r>
          </a:p>
        </p:txBody>
      </p:sp>
      <p:pic>
        <p:nvPicPr>
          <p:cNvPr id="5" name="Content Placeholder 4" descr="A person holding a large piece of cardboard&#10;&#10;Description automatically generated">
            <a:extLst>
              <a:ext uri="{FF2B5EF4-FFF2-40B4-BE49-F238E27FC236}">
                <a16:creationId xmlns:a16="http://schemas.microsoft.com/office/drawing/2014/main" id="{A1021B89-F353-C1A9-1B63-589B4B700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87" y="1571101"/>
            <a:ext cx="7268645" cy="5451484"/>
          </a:xfrm>
        </p:spPr>
      </p:pic>
    </p:spTree>
    <p:extLst>
      <p:ext uri="{BB962C8B-B14F-4D97-AF65-F5344CB8AC3E}">
        <p14:creationId xmlns:p14="http://schemas.microsoft.com/office/powerpoint/2010/main" val="4268936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0DEC5-6907-8BD6-D7D3-54CECF8A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Success!- reduced heat loss from insulated left alcove compared to uninsulated  on the right…</a:t>
            </a:r>
          </a:p>
        </p:txBody>
      </p:sp>
      <p:pic>
        <p:nvPicPr>
          <p:cNvPr id="5" name="Content Placeholder 4" descr="A infrared image of a room&#10;&#10;Description automatically generated">
            <a:extLst>
              <a:ext uri="{FF2B5EF4-FFF2-40B4-BE49-F238E27FC236}">
                <a16:creationId xmlns:a16="http://schemas.microsoft.com/office/drawing/2014/main" id="{BD3634F0-728A-8131-EA64-C4020446E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96" y="1836486"/>
            <a:ext cx="6337133" cy="4752850"/>
          </a:xfrm>
        </p:spPr>
      </p:pic>
    </p:spTree>
    <p:extLst>
      <p:ext uri="{BB962C8B-B14F-4D97-AF65-F5344CB8AC3E}">
        <p14:creationId xmlns:p14="http://schemas.microsoft.com/office/powerpoint/2010/main" val="1651437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0A31-AA2F-7C9D-0CC8-13D64D4A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Outside again, the  right hand north wall extension shows a hot spot …</a:t>
            </a:r>
          </a:p>
        </p:txBody>
      </p:sp>
      <p:pic>
        <p:nvPicPr>
          <p:cNvPr id="5" name="Content Placeholder 4" descr="A house with a fire in the background&#10;&#10;Description automatically generated">
            <a:extLst>
              <a:ext uri="{FF2B5EF4-FFF2-40B4-BE49-F238E27FC236}">
                <a16:creationId xmlns:a16="http://schemas.microsoft.com/office/drawing/2014/main" id="{58F624EA-9226-8CF6-A940-2A7DEBD40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25" y="1699132"/>
            <a:ext cx="6608255" cy="4956191"/>
          </a:xfrm>
        </p:spPr>
      </p:pic>
    </p:spTree>
    <p:extLst>
      <p:ext uri="{BB962C8B-B14F-4D97-AF65-F5344CB8AC3E}">
        <p14:creationId xmlns:p14="http://schemas.microsoft.com/office/powerpoint/2010/main" val="1986316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6C575-38E8-C612-A7E3-C81BA49BB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-</a:t>
            </a:r>
            <a:r>
              <a:rPr lang="en-GB" sz="4000" dirty="0"/>
              <a:t>this contains  the bathroom, which seems to have some condensation patches on the ceiling</a:t>
            </a:r>
            <a:r>
              <a:rPr lang="en-GB" dirty="0"/>
              <a:t>…..</a:t>
            </a:r>
          </a:p>
        </p:txBody>
      </p:sp>
      <p:pic>
        <p:nvPicPr>
          <p:cNvPr id="5" name="Content Placeholder 4" descr="A bathroom with a plant&#10;&#10;Description automatically generated">
            <a:extLst>
              <a:ext uri="{FF2B5EF4-FFF2-40B4-BE49-F238E27FC236}">
                <a16:creationId xmlns:a16="http://schemas.microsoft.com/office/drawing/2014/main" id="{F23361C3-A17F-9718-09ED-513393FF1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2852" y="2456426"/>
            <a:ext cx="5046401" cy="3784800"/>
          </a:xfrm>
        </p:spPr>
      </p:pic>
    </p:spTree>
    <p:extLst>
      <p:ext uri="{BB962C8B-B14F-4D97-AF65-F5344CB8AC3E}">
        <p14:creationId xmlns:p14="http://schemas.microsoft.com/office/powerpoint/2010/main" val="140224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5542C-CA34-BB3A-602B-2A93AAAF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with associated  cold spots……..</a:t>
            </a:r>
          </a:p>
        </p:txBody>
      </p:sp>
      <p:pic>
        <p:nvPicPr>
          <p:cNvPr id="5" name="Content Placeholder 4" descr="A screenshot of a thermal image&#10;&#10;Description automatically generated">
            <a:extLst>
              <a:ext uri="{FF2B5EF4-FFF2-40B4-BE49-F238E27FC236}">
                <a16:creationId xmlns:a16="http://schemas.microsoft.com/office/drawing/2014/main" id="{3A8499A5-C7C0-35BF-89D9-E1F36CA0A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05" y="1386054"/>
            <a:ext cx="7081742" cy="5311306"/>
          </a:xfrm>
        </p:spPr>
      </p:pic>
    </p:spTree>
    <p:extLst>
      <p:ext uri="{BB962C8B-B14F-4D97-AF65-F5344CB8AC3E}">
        <p14:creationId xmlns:p14="http://schemas.microsoft.com/office/powerpoint/2010/main" val="1362032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59BE-32DF-DAF1-E68C-099C66626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There is  little  insulation in  the ceiling space here….</a:t>
            </a:r>
          </a:p>
        </p:txBody>
      </p:sp>
      <p:pic>
        <p:nvPicPr>
          <p:cNvPr id="5" name="Content Placeholder 4" descr="A attic with a spider web&#10;&#10;Description automatically generated">
            <a:extLst>
              <a:ext uri="{FF2B5EF4-FFF2-40B4-BE49-F238E27FC236}">
                <a16:creationId xmlns:a16="http://schemas.microsoft.com/office/drawing/2014/main" id="{189B113E-0DFC-24B3-BD23-C0724D5CB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1240971"/>
            <a:ext cx="6581323" cy="4935992"/>
          </a:xfrm>
        </p:spPr>
      </p:pic>
    </p:spTree>
    <p:extLst>
      <p:ext uri="{BB962C8B-B14F-4D97-AF65-F5344CB8AC3E}">
        <p14:creationId xmlns:p14="http://schemas.microsoft.com/office/powerpoint/2010/main" val="121077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ED07-64F1-B5A8-8AF3-848D40639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 - which has been  improved to current standards…….</a:t>
            </a:r>
          </a:p>
        </p:txBody>
      </p:sp>
      <p:pic>
        <p:nvPicPr>
          <p:cNvPr id="5" name="Content Placeholder 4" descr="A close-up of a pile of wool&#10;&#10;Description automatically generated">
            <a:extLst>
              <a:ext uri="{FF2B5EF4-FFF2-40B4-BE49-F238E27FC236}">
                <a16:creationId xmlns:a16="http://schemas.microsoft.com/office/drawing/2014/main" id="{E3808A52-7AFF-6A42-0B7C-10BBC91D9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0896" y="1785663"/>
            <a:ext cx="5382047" cy="4036534"/>
          </a:xfrm>
        </p:spPr>
      </p:pic>
    </p:spTree>
    <p:extLst>
      <p:ext uri="{BB962C8B-B14F-4D97-AF65-F5344CB8AC3E}">
        <p14:creationId xmlns:p14="http://schemas.microsoft.com/office/powerpoint/2010/main" val="2337974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3EEE-3136-6033-092F-EDF21930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Surveying  Manor House –built pre 1900</a:t>
            </a:r>
          </a:p>
        </p:txBody>
      </p:sp>
      <p:pic>
        <p:nvPicPr>
          <p:cNvPr id="5" name="Content Placeholder 4" descr="A brick house with a lawn and a blue sky&#10;&#10;Description automatically generated">
            <a:extLst>
              <a:ext uri="{FF2B5EF4-FFF2-40B4-BE49-F238E27FC236}">
                <a16:creationId xmlns:a16="http://schemas.microsoft.com/office/drawing/2014/main" id="{4055C1DF-47DC-C1A2-6808-33455DC8A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02051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68ECE-21D3-4246-2D0C-5A15D58D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-</a:t>
            </a:r>
            <a:r>
              <a:rPr lang="en-GB" sz="4000" dirty="0"/>
              <a:t>but there are still some problems with loft hatch drafts…</a:t>
            </a:r>
          </a:p>
        </p:txBody>
      </p:sp>
      <p:pic>
        <p:nvPicPr>
          <p:cNvPr id="5" name="Content Placeholder 4" descr="A infrared image of a ceiling&#10;&#10;Description automatically generated">
            <a:extLst>
              <a:ext uri="{FF2B5EF4-FFF2-40B4-BE49-F238E27FC236}">
                <a16:creationId xmlns:a16="http://schemas.microsoft.com/office/drawing/2014/main" id="{BC3E9866-0E64-C3F0-F6C5-9C110F47D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24" y="1606712"/>
            <a:ext cx="6116752" cy="4587564"/>
          </a:xfrm>
        </p:spPr>
      </p:pic>
    </p:spTree>
    <p:extLst>
      <p:ext uri="{BB962C8B-B14F-4D97-AF65-F5344CB8AC3E}">
        <p14:creationId xmlns:p14="http://schemas.microsoft.com/office/powerpoint/2010/main" val="3514359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6350-3DDE-CA8B-A125-2C602FA37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Rolling out the camera to the community</a:t>
            </a:r>
            <a:br>
              <a:rPr lang="en-GB" dirty="0"/>
            </a:br>
            <a:r>
              <a:rPr lang="en-GB" sz="3200" dirty="0"/>
              <a:t>Anne shows off her door insulation……….</a:t>
            </a:r>
          </a:p>
        </p:txBody>
      </p:sp>
      <p:pic>
        <p:nvPicPr>
          <p:cNvPr id="5" name="Content Placeholder 4" descr="A person opening a curtain&#10;&#10;Description automatically generated">
            <a:extLst>
              <a:ext uri="{FF2B5EF4-FFF2-40B4-BE49-F238E27FC236}">
                <a16:creationId xmlns:a16="http://schemas.microsoft.com/office/drawing/2014/main" id="{F6F2B8E9-FB4F-C172-91CF-9AD0BC1C7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71030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9052-033D-71DF-28BC-D3F2D0C7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thermal image shows the benefit of the insulation and the covering curtain…..</a:t>
            </a:r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8E1E749D-63CF-C892-61AA-4A160E08C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272718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0BA7-EB3A-6548-B050-16C694BE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little of the  science behind thermography..</a:t>
            </a:r>
          </a:p>
        </p:txBody>
      </p:sp>
      <p:pic>
        <p:nvPicPr>
          <p:cNvPr id="5" name="Content Placeholder 4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FA3CBDFE-F6D9-16CF-AC80-DC12361D1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421379"/>
            <a:ext cx="6340778" cy="4755584"/>
          </a:xfrm>
        </p:spPr>
      </p:pic>
    </p:spTree>
    <p:extLst>
      <p:ext uri="{BB962C8B-B14F-4D97-AF65-F5344CB8AC3E}">
        <p14:creationId xmlns:p14="http://schemas.microsoft.com/office/powerpoint/2010/main" val="103382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2B9F-72DD-C95D-BA28-0A104B30D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87087" cy="1906735"/>
          </a:xfrm>
        </p:spPr>
        <p:txBody>
          <a:bodyPr/>
          <a:lstStyle/>
          <a:p>
            <a:pPr algn="ctr"/>
            <a:r>
              <a:rPr lang="en-GB" dirty="0"/>
              <a:t> Mainly solid wall- extension has a  cavity wall(red)</a:t>
            </a:r>
            <a:br>
              <a:rPr lang="en-GB" dirty="0"/>
            </a:br>
            <a:r>
              <a:rPr lang="en-GB" sz="2800" dirty="0">
                <a:solidFill>
                  <a:srgbClr val="FF0000"/>
                </a:solidFill>
              </a:rPr>
              <a:t>Energy Performance Certificate (EPC)   E 50 points</a:t>
            </a:r>
          </a:p>
        </p:txBody>
      </p:sp>
      <p:pic>
        <p:nvPicPr>
          <p:cNvPr id="5" name="Content Placeholder 4" descr="A paper with a blueprint">
            <a:extLst>
              <a:ext uri="{FF2B5EF4-FFF2-40B4-BE49-F238E27FC236}">
                <a16:creationId xmlns:a16="http://schemas.microsoft.com/office/drawing/2014/main" id="{8E644688-C83D-D4E4-2B49-81C00DF91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2069" y="2931122"/>
            <a:ext cx="4487861" cy="3365895"/>
          </a:xfrm>
        </p:spPr>
      </p:pic>
    </p:spTree>
    <p:extLst>
      <p:ext uri="{BB962C8B-B14F-4D97-AF65-F5344CB8AC3E}">
        <p14:creationId xmlns:p14="http://schemas.microsoft.com/office/powerpoint/2010/main" val="96758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600D-AAEE-6635-45DA-410BF5AB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Selecting the  camera </a:t>
            </a:r>
            <a:r>
              <a:rPr lang="en-GB" i="1" dirty="0"/>
              <a:t>Hot spot </a:t>
            </a:r>
            <a:r>
              <a:rPr lang="en-GB" dirty="0"/>
              <a:t>function  to detect  external  heat loss………</a:t>
            </a:r>
          </a:p>
        </p:txBody>
      </p:sp>
      <p:pic>
        <p:nvPicPr>
          <p:cNvPr id="5" name="Content Placeholder 4" descr="A screen shot of a cell phone&#10;&#10;Description automatically generated">
            <a:extLst>
              <a:ext uri="{FF2B5EF4-FFF2-40B4-BE49-F238E27FC236}">
                <a16:creationId xmlns:a16="http://schemas.microsoft.com/office/drawing/2014/main" id="{11A25D50-48DD-FD8E-DFC1-BFC80D0F3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831033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8BDA5-79E4-FAEE-6F1F-A9C32835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Bright spots indicate heat loss.......</a:t>
            </a:r>
          </a:p>
        </p:txBody>
      </p:sp>
      <p:pic>
        <p:nvPicPr>
          <p:cNvPr id="5" name="Content Placeholder 4" descr="A house with a infrared image&#10;&#10;Description automatically generated">
            <a:extLst>
              <a:ext uri="{FF2B5EF4-FFF2-40B4-BE49-F238E27FC236}">
                <a16:creationId xmlns:a16="http://schemas.microsoft.com/office/drawing/2014/main" id="{4D1D0346-FAA3-B201-237A-56BC8C35B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68" y="1591916"/>
            <a:ext cx="7206975" cy="5405232"/>
          </a:xfrm>
        </p:spPr>
      </p:pic>
    </p:spTree>
    <p:extLst>
      <p:ext uri="{BB962C8B-B14F-4D97-AF65-F5344CB8AC3E}">
        <p14:creationId xmlns:p14="http://schemas.microsoft.com/office/powerpoint/2010/main" val="206131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7B8D-0D19-70E5-FDDA-8E9E5A8E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  There is noticeable heat loss under bay window…..</a:t>
            </a:r>
          </a:p>
        </p:txBody>
      </p:sp>
      <p:pic>
        <p:nvPicPr>
          <p:cNvPr id="5" name="Content Placeholder 4" descr="A house with a window&#10;&#10;Description automatically generated">
            <a:extLst>
              <a:ext uri="{FF2B5EF4-FFF2-40B4-BE49-F238E27FC236}">
                <a16:creationId xmlns:a16="http://schemas.microsoft.com/office/drawing/2014/main" id="{813F3A10-4CC0-D2A4-FDE0-B141DB641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60" y="2278511"/>
            <a:ext cx="5721672" cy="4291254"/>
          </a:xfrm>
        </p:spPr>
      </p:pic>
    </p:spTree>
    <p:extLst>
      <p:ext uri="{BB962C8B-B14F-4D97-AF65-F5344CB8AC3E}">
        <p14:creationId xmlns:p14="http://schemas.microsoft.com/office/powerpoint/2010/main" val="320227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49B1-17D5-4EAE-3F1C-B96EB3B6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Moving inside to  bay window….</a:t>
            </a:r>
          </a:p>
        </p:txBody>
      </p:sp>
      <p:pic>
        <p:nvPicPr>
          <p:cNvPr id="5" name="Content Placeholder 4" descr="A room with a window and plants&#10;&#10;Description automatically generated">
            <a:extLst>
              <a:ext uri="{FF2B5EF4-FFF2-40B4-BE49-F238E27FC236}">
                <a16:creationId xmlns:a16="http://schemas.microsoft.com/office/drawing/2014/main" id="{F103E305-7F30-9ECD-2D3F-AD4AE72BC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1250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3357-E99E-1F0B-A6B9-D7BB610C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And changing camera setting to detect </a:t>
            </a:r>
            <a:r>
              <a:rPr lang="en-GB" i="1" dirty="0"/>
              <a:t>Cold</a:t>
            </a:r>
            <a:r>
              <a:rPr lang="en-GB" dirty="0"/>
              <a:t> </a:t>
            </a:r>
            <a:r>
              <a:rPr lang="en-GB" i="1" dirty="0"/>
              <a:t>spot</a:t>
            </a:r>
            <a:r>
              <a:rPr lang="en-GB" dirty="0"/>
              <a:t>…</a:t>
            </a:r>
          </a:p>
        </p:txBody>
      </p:sp>
      <p:pic>
        <p:nvPicPr>
          <p:cNvPr id="5" name="Content Placeholder 4" descr="A screen shot of a cell phone&#10;&#10;Description automatically generated">
            <a:extLst>
              <a:ext uri="{FF2B5EF4-FFF2-40B4-BE49-F238E27FC236}">
                <a16:creationId xmlns:a16="http://schemas.microsoft.com/office/drawing/2014/main" id="{362CF1DE-85FC-267B-BD1A-14C9EB0FB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2742" y="2201491"/>
            <a:ext cx="5127281" cy="3845460"/>
          </a:xfrm>
        </p:spPr>
      </p:pic>
    </p:spTree>
    <p:extLst>
      <p:ext uri="{BB962C8B-B14F-4D97-AF65-F5344CB8AC3E}">
        <p14:creationId xmlns:p14="http://schemas.microsoft.com/office/powerpoint/2010/main" val="292224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F80AC-0747-B1CE-D367-E8A2C65C7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-</a:t>
            </a:r>
            <a:r>
              <a:rPr lang="en-GB" sz="3600" dirty="0"/>
              <a:t>shows  corresponding cold zone  under window …..</a:t>
            </a:r>
          </a:p>
        </p:txBody>
      </p:sp>
      <p:pic>
        <p:nvPicPr>
          <p:cNvPr id="5" name="Content Placeholder 4" descr="A infrared image of a room&#10;&#10;Description automatically generated">
            <a:extLst>
              <a:ext uri="{FF2B5EF4-FFF2-40B4-BE49-F238E27FC236}">
                <a16:creationId xmlns:a16="http://schemas.microsoft.com/office/drawing/2014/main" id="{DC2C5E5D-9472-8FBC-FB74-FF84F2133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8" y="1911591"/>
            <a:ext cx="5149574" cy="3862181"/>
          </a:xfrm>
        </p:spPr>
      </p:pic>
    </p:spTree>
    <p:extLst>
      <p:ext uri="{BB962C8B-B14F-4D97-AF65-F5344CB8AC3E}">
        <p14:creationId xmlns:p14="http://schemas.microsoft.com/office/powerpoint/2010/main" val="995953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280</Words>
  <Application>Microsoft Office PowerPoint</Application>
  <PresentationFormat>Widescreen</PresentationFormat>
  <Paragraphs>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Using the FLIR 6 Thermal Image Camera</vt:lpstr>
      <vt:lpstr>     Surveying  Manor House –built pre 1900</vt:lpstr>
      <vt:lpstr> Mainly solid wall- extension has a  cavity wall(red) Energy Performance Certificate (EPC)   E 50 points</vt:lpstr>
      <vt:lpstr>Selecting the  camera Hot spot function  to detect  external  heat loss………</vt:lpstr>
      <vt:lpstr>Bright spots indicate heat loss.......</vt:lpstr>
      <vt:lpstr>  There is noticeable heat loss under bay window…..</vt:lpstr>
      <vt:lpstr>Moving inside to  bay window….</vt:lpstr>
      <vt:lpstr>And changing camera setting to detect Cold spot…</vt:lpstr>
      <vt:lpstr>-shows  corresponding cold zone  under window …..</vt:lpstr>
      <vt:lpstr>The house north  wall, which gets little sun; the  1973  extension is to the right….a cold wall  </vt:lpstr>
      <vt:lpstr> Inside this  north  wall is a dining room.. with inset  left and right alcoves…</vt:lpstr>
      <vt:lpstr> - alcove walls show up as a cold spot……</vt:lpstr>
      <vt:lpstr>- an  insulation job  beckons……!</vt:lpstr>
      <vt:lpstr>Success!- reduced heat loss from insulated left alcove compared to uninsulated  on the right…</vt:lpstr>
      <vt:lpstr>Outside again, the  right hand north wall extension shows a hot spot …</vt:lpstr>
      <vt:lpstr>-this contains  the bathroom, which seems to have some condensation patches on the ceiling…..</vt:lpstr>
      <vt:lpstr> with associated  cold spots……..</vt:lpstr>
      <vt:lpstr>There is  little  insulation in  the ceiling space here….</vt:lpstr>
      <vt:lpstr> - which has been  improved to current standards…….</vt:lpstr>
      <vt:lpstr> -but there are still some problems with loft hatch drafts…</vt:lpstr>
      <vt:lpstr>Rolling out the camera to the community Anne shows off her door insulation……….</vt:lpstr>
      <vt:lpstr>The thermal image shows the benefit of the insulation and the covering curtain…..</vt:lpstr>
      <vt:lpstr>A little of the  science behind thermography..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FLIR 6 Thermal Camera</dc:title>
  <dc:creator>Philip Orton</dc:creator>
  <cp:lastModifiedBy>Colin Garner</cp:lastModifiedBy>
  <cp:revision>5</cp:revision>
  <cp:lastPrinted>2024-02-23T11:17:14Z</cp:lastPrinted>
  <dcterms:created xsi:type="dcterms:W3CDTF">2024-02-21T11:56:41Z</dcterms:created>
  <dcterms:modified xsi:type="dcterms:W3CDTF">2024-02-23T16:29:56Z</dcterms:modified>
</cp:coreProperties>
</file>