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8" r:id="rId6"/>
    <p:sldId id="294" r:id="rId7"/>
    <p:sldId id="303" r:id="rId8"/>
    <p:sldId id="295" r:id="rId9"/>
    <p:sldId id="296" r:id="rId10"/>
    <p:sldId id="299" r:id="rId11"/>
    <p:sldId id="297" r:id="rId12"/>
    <p:sldId id="291" r:id="rId13"/>
    <p:sldId id="29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" userId="a34bbaac-6696-41ba-ba77-f726bc2a58c8" providerId="ADAL" clId="{AE284B22-CD1F-480B-82A5-81A2CE986B34}"/>
    <pc:docChg chg="custSel delSld modSld sldOrd">
      <pc:chgData name="Adam" userId="a34bbaac-6696-41ba-ba77-f726bc2a58c8" providerId="ADAL" clId="{AE284B22-CD1F-480B-82A5-81A2CE986B34}" dt="2024-02-23T11:42:28.553" v="120" actId="20577"/>
      <pc:docMkLst>
        <pc:docMk/>
      </pc:docMkLst>
      <pc:sldChg chg="modSp mod">
        <pc:chgData name="Adam" userId="a34bbaac-6696-41ba-ba77-f726bc2a58c8" providerId="ADAL" clId="{AE284B22-CD1F-480B-82A5-81A2CE986B34}" dt="2024-02-23T11:40:04.893" v="91" actId="20577"/>
        <pc:sldMkLst>
          <pc:docMk/>
          <pc:sldMk cId="2591413354" sldId="258"/>
        </pc:sldMkLst>
        <pc:spChg chg="mod">
          <ac:chgData name="Adam" userId="a34bbaac-6696-41ba-ba77-f726bc2a58c8" providerId="ADAL" clId="{AE284B22-CD1F-480B-82A5-81A2CE986B34}" dt="2024-02-23T11:40:04.893" v="91" actId="20577"/>
          <ac:spMkLst>
            <pc:docMk/>
            <pc:sldMk cId="2591413354" sldId="258"/>
            <ac:spMk id="11" creationId="{DABDE249-CDB8-84D5-BF04-AE4ACD2FCBF7}"/>
          </ac:spMkLst>
        </pc:spChg>
      </pc:sldChg>
      <pc:sldChg chg="del">
        <pc:chgData name="Adam" userId="a34bbaac-6696-41ba-ba77-f726bc2a58c8" providerId="ADAL" clId="{AE284B22-CD1F-480B-82A5-81A2CE986B34}" dt="2024-02-23T10:30:12.911" v="1" actId="47"/>
        <pc:sldMkLst>
          <pc:docMk/>
          <pc:sldMk cId="3982466382" sldId="292"/>
        </pc:sldMkLst>
      </pc:sldChg>
      <pc:sldChg chg="modSp mod">
        <pc:chgData name="Adam" userId="a34bbaac-6696-41ba-ba77-f726bc2a58c8" providerId="ADAL" clId="{AE284B22-CD1F-480B-82A5-81A2CE986B34}" dt="2024-02-23T11:42:28.553" v="120" actId="20577"/>
        <pc:sldMkLst>
          <pc:docMk/>
          <pc:sldMk cId="2332293367" sldId="293"/>
        </pc:sldMkLst>
        <pc:spChg chg="mod">
          <ac:chgData name="Adam" userId="a34bbaac-6696-41ba-ba77-f726bc2a58c8" providerId="ADAL" clId="{AE284B22-CD1F-480B-82A5-81A2CE986B34}" dt="2024-02-23T11:42:28.553" v="120" actId="20577"/>
          <ac:spMkLst>
            <pc:docMk/>
            <pc:sldMk cId="2332293367" sldId="293"/>
            <ac:spMk id="9" creationId="{E28A5F31-5E89-66E4-5269-781925EC5963}"/>
          </ac:spMkLst>
        </pc:spChg>
      </pc:sldChg>
      <pc:sldChg chg="modSp mod ord">
        <pc:chgData name="Adam" userId="a34bbaac-6696-41ba-ba77-f726bc2a58c8" providerId="ADAL" clId="{AE284B22-CD1F-480B-82A5-81A2CE986B34}" dt="2024-02-23T11:34:23.134" v="54" actId="20577"/>
        <pc:sldMkLst>
          <pc:docMk/>
          <pc:sldMk cId="4110030855" sldId="294"/>
        </pc:sldMkLst>
        <pc:spChg chg="mod">
          <ac:chgData name="Adam" userId="a34bbaac-6696-41ba-ba77-f726bc2a58c8" providerId="ADAL" clId="{AE284B22-CD1F-480B-82A5-81A2CE986B34}" dt="2024-02-23T11:34:23.134" v="54" actId="20577"/>
          <ac:spMkLst>
            <pc:docMk/>
            <pc:sldMk cId="4110030855" sldId="294"/>
            <ac:spMk id="3" creationId="{BEB2E335-E4C5-7395-B950-2D8753951A22}"/>
          </ac:spMkLst>
        </pc:spChg>
      </pc:sldChg>
      <pc:sldChg chg="modSp mod">
        <pc:chgData name="Adam" userId="a34bbaac-6696-41ba-ba77-f726bc2a58c8" providerId="ADAL" clId="{AE284B22-CD1F-480B-82A5-81A2CE986B34}" dt="2024-02-23T11:34:37.329" v="64" actId="20577"/>
        <pc:sldMkLst>
          <pc:docMk/>
          <pc:sldMk cId="215429551" sldId="295"/>
        </pc:sldMkLst>
        <pc:spChg chg="mod">
          <ac:chgData name="Adam" userId="a34bbaac-6696-41ba-ba77-f726bc2a58c8" providerId="ADAL" clId="{AE284B22-CD1F-480B-82A5-81A2CE986B34}" dt="2024-02-23T11:34:37.329" v="64" actId="20577"/>
          <ac:spMkLst>
            <pc:docMk/>
            <pc:sldMk cId="215429551" sldId="295"/>
            <ac:spMk id="11" creationId="{D4C3270B-0E63-D58F-6987-309A5409FA1D}"/>
          </ac:spMkLst>
        </pc:spChg>
      </pc:sldChg>
      <pc:sldChg chg="del">
        <pc:chgData name="Adam" userId="a34bbaac-6696-41ba-ba77-f726bc2a58c8" providerId="ADAL" clId="{AE284B22-CD1F-480B-82A5-81A2CE986B34}" dt="2024-02-23T10:29:05.886" v="0" actId="47"/>
        <pc:sldMkLst>
          <pc:docMk/>
          <pc:sldMk cId="83678664" sldId="301"/>
        </pc:sldMkLst>
      </pc:sldChg>
      <pc:sldChg chg="del">
        <pc:chgData name="Adam" userId="a34bbaac-6696-41ba-ba77-f726bc2a58c8" providerId="ADAL" clId="{AE284B22-CD1F-480B-82A5-81A2CE986B34}" dt="2024-02-23T10:29:05.886" v="0" actId="47"/>
        <pc:sldMkLst>
          <pc:docMk/>
          <pc:sldMk cId="1280602269" sldId="302"/>
        </pc:sldMkLst>
      </pc:sldChg>
      <pc:sldChg chg="del">
        <pc:chgData name="Adam" userId="a34bbaac-6696-41ba-ba77-f726bc2a58c8" providerId="ADAL" clId="{AE284B22-CD1F-480B-82A5-81A2CE986B34}" dt="2024-02-23T11:12:46.680" v="4" actId="47"/>
        <pc:sldMkLst>
          <pc:docMk/>
          <pc:sldMk cId="2990504658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635" y="3830563"/>
            <a:ext cx="9144000" cy="72700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GB" dirty="0"/>
              <a:t>Master title Arial Bold 44pt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0635" y="4649644"/>
            <a:ext cx="9144000" cy="43324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Master text Arial 28pt</a:t>
            </a:r>
          </a:p>
        </p:txBody>
      </p:sp>
    </p:spTree>
    <p:extLst>
      <p:ext uri="{BB962C8B-B14F-4D97-AF65-F5344CB8AC3E}">
        <p14:creationId xmlns:p14="http://schemas.microsoft.com/office/powerpoint/2010/main" val="12052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</p:spTree>
    <p:extLst>
      <p:ext uri="{BB962C8B-B14F-4D97-AF65-F5344CB8AC3E}">
        <p14:creationId xmlns:p14="http://schemas.microsoft.com/office/powerpoint/2010/main" val="279105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573" y="2369574"/>
            <a:ext cx="10515600" cy="3807389"/>
          </a:xfrm>
          <a:noFill/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C8CEC5-3827-46EE-8BEA-4F16E0243C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29214374"/>
              </p:ext>
            </p:extLst>
          </p:nvPr>
        </p:nvGraphicFramePr>
        <p:xfrm>
          <a:off x="464573" y="4728578"/>
          <a:ext cx="7319012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29753">
                  <a:extLst>
                    <a:ext uri="{9D8B030D-6E8A-4147-A177-3AD203B41FA5}">
                      <a16:colId xmlns:a16="http://schemas.microsoft.com/office/drawing/2014/main" val="21533967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2362435220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1733039016"/>
                    </a:ext>
                  </a:extLst>
                </a:gridCol>
                <a:gridCol w="1829753">
                  <a:extLst>
                    <a:ext uri="{9D8B030D-6E8A-4147-A177-3AD203B41FA5}">
                      <a16:colId xmlns:a16="http://schemas.microsoft.com/office/drawing/2014/main" val="3806425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Table 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732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8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77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8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Master title Arial Bold 44pt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Master text Arial 28pt</a:t>
            </a:r>
          </a:p>
          <a:p>
            <a:pPr lvl="1"/>
            <a:r>
              <a:rPr lang="en-GB" dirty="0"/>
              <a:t>Second level Arial 24pt</a:t>
            </a:r>
          </a:p>
          <a:p>
            <a:pPr lvl="2"/>
            <a:r>
              <a:rPr lang="en-GB" dirty="0"/>
              <a:t>Third level Arial 20pt</a:t>
            </a:r>
          </a:p>
          <a:p>
            <a:pPr lvl="3"/>
            <a:r>
              <a:rPr lang="en-GB" dirty="0"/>
              <a:t>Fourth level Arial 18pt</a:t>
            </a:r>
          </a:p>
          <a:p>
            <a:pPr lvl="4"/>
            <a:r>
              <a:rPr lang="en-GB" dirty="0"/>
              <a:t>Fifth level Arial 18pt</a:t>
            </a:r>
          </a:p>
        </p:txBody>
      </p:sp>
      <p:sp>
        <p:nvSpPr>
          <p:cNvPr id="7" name="TextBox 6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5724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48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UKSPF@yorknorthyorks-ca.gov.uk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D814D4A1-F1E6-C6DF-8EDF-27BF5581A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-25" b="38736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itle 8">
            <a:extLst>
              <a:ext uri="{FF2B5EF4-FFF2-40B4-BE49-F238E27FC236}">
                <a16:creationId xmlns:a16="http://schemas.microsoft.com/office/drawing/2014/main" id="{DABDE249-CDB8-84D5-BF04-AE4ACD2FCBF7}"/>
              </a:ext>
            </a:extLst>
          </p:cNvPr>
          <p:cNvSpPr txBox="1">
            <a:spLocks/>
          </p:cNvSpPr>
          <p:nvPr/>
        </p:nvSpPr>
        <p:spPr>
          <a:xfrm>
            <a:off x="795154" y="4268313"/>
            <a:ext cx="10592174" cy="1138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48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Climate Change Strategy</a:t>
            </a:r>
          </a:p>
          <a:p>
            <a:r>
              <a:rPr lang="en-GB" sz="2800" dirty="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Community Decarbonisation</a:t>
            </a:r>
          </a:p>
        </p:txBody>
      </p:sp>
      <p:sp>
        <p:nvSpPr>
          <p:cNvPr id="22" name="Subtitle 4">
            <a:extLst>
              <a:ext uri="{FF2B5EF4-FFF2-40B4-BE49-F238E27FC236}">
                <a16:creationId xmlns:a16="http://schemas.microsoft.com/office/drawing/2014/main" id="{F694B5E9-3A95-82CE-22E9-3922130BCF2C}"/>
              </a:ext>
            </a:extLst>
          </p:cNvPr>
          <p:cNvSpPr txBox="1">
            <a:spLocks/>
          </p:cNvSpPr>
          <p:nvPr/>
        </p:nvSpPr>
        <p:spPr>
          <a:xfrm>
            <a:off x="794849" y="5391460"/>
            <a:ext cx="9416898" cy="4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Adam R. Vaughan	Climate Change Business Partner (Resource)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C7CE0-86AC-87F1-77A9-840FF9555DF0}"/>
              </a:ext>
            </a:extLst>
          </p:cNvPr>
          <p:cNvSpPr txBox="1"/>
          <p:nvPr/>
        </p:nvSpPr>
        <p:spPr>
          <a:xfrm>
            <a:off x="5767838" y="6596390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59141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FE6D35C8-BDDC-856D-158F-114E0C3B7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7B71D-E506-3EBB-BAC4-77C1614900B7}"/>
              </a:ext>
            </a:extLst>
          </p:cNvPr>
          <p:cNvSpPr txBox="1"/>
          <p:nvPr/>
        </p:nvSpPr>
        <p:spPr>
          <a:xfrm>
            <a:off x="1795877" y="1957458"/>
            <a:ext cx="505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Routemap to Carbon Negative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6DF60-522D-8D9C-5F0F-4F01E6E4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0753"/>
            <a:ext cx="5821960" cy="4097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A5F31-5E89-66E4-5269-781925EC5963}"/>
              </a:ext>
            </a:extLst>
          </p:cNvPr>
          <p:cNvSpPr txBox="1"/>
          <p:nvPr/>
        </p:nvSpPr>
        <p:spPr>
          <a:xfrm>
            <a:off x="6370042" y="3059668"/>
            <a:ext cx="31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York &amp; North Yorkshire pathway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8BC46B-6F7E-1E2F-4F14-2DC45F691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6078638" y="3099651"/>
            <a:ext cx="310004" cy="293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352756-C2EF-F6DB-36D7-E3182A3BDAE9}"/>
              </a:ext>
            </a:extLst>
          </p:cNvPr>
          <p:cNvSpPr txBox="1"/>
          <p:nvPr/>
        </p:nvSpPr>
        <p:spPr>
          <a:xfrm>
            <a:off x="6388642" y="3583693"/>
            <a:ext cx="427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Range of Community interventions/actions: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844A8F-14B3-2A85-C96D-6436FAB53F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6097238" y="3623676"/>
            <a:ext cx="310004" cy="2936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835315-4FFA-A00E-DF3A-833167F27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6538859" y="4072016"/>
            <a:ext cx="310004" cy="2936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8AA88A-0FA0-678A-9EEE-CD9E73621DC9}"/>
              </a:ext>
            </a:extLst>
          </p:cNvPr>
          <p:cNvSpPr txBox="1"/>
          <p:nvPr/>
        </p:nvSpPr>
        <p:spPr>
          <a:xfrm>
            <a:off x="6848863" y="3925121"/>
            <a:ext cx="1913024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Energy Efficiency</a:t>
            </a:r>
          </a:p>
          <a:p>
            <a:pPr>
              <a:lnSpc>
                <a:spcPct val="150000"/>
              </a:lnSpc>
            </a:pPr>
            <a:r>
              <a:rPr lang="en-GB" dirty="0"/>
              <a:t>Retrofit</a:t>
            </a:r>
          </a:p>
          <a:p>
            <a:pPr>
              <a:lnSpc>
                <a:spcPct val="150000"/>
              </a:lnSpc>
            </a:pPr>
            <a:r>
              <a:rPr lang="en-GB" dirty="0"/>
              <a:t>Transport</a:t>
            </a:r>
          </a:p>
          <a:p>
            <a:pPr>
              <a:lnSpc>
                <a:spcPct val="150000"/>
              </a:lnSpc>
            </a:pPr>
            <a:r>
              <a:rPr lang="en-GB" dirty="0"/>
              <a:t>Renewable Energy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9D499C-3C24-6DFE-15D7-12E1A67C7F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6546694" y="4480340"/>
            <a:ext cx="310004" cy="2936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63E7A6-931B-FB78-D978-C06B45141ABA}"/>
              </a:ext>
            </a:extLst>
          </p:cNvPr>
          <p:cNvSpPr txBox="1"/>
          <p:nvPr/>
        </p:nvSpPr>
        <p:spPr>
          <a:xfrm>
            <a:off x="9466228" y="3929007"/>
            <a:ext cx="2264851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Community woodland</a:t>
            </a:r>
          </a:p>
          <a:p>
            <a:pPr>
              <a:lnSpc>
                <a:spcPct val="150000"/>
              </a:lnSpc>
            </a:pPr>
            <a:r>
              <a:rPr lang="en-GB" dirty="0"/>
              <a:t>Natural recovery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FB5EDF-3404-AEA1-F2A0-3C78D5EF40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6546694" y="4888664"/>
            <a:ext cx="310004" cy="293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B2D195-345E-C389-3C6A-FFD4342644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6546694" y="5292632"/>
            <a:ext cx="310004" cy="2936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818254-6FCA-E211-9836-D6F0CF8630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9080723" y="4072016"/>
            <a:ext cx="310004" cy="293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CD68C7-2ADE-473B-DCBE-FC384AF0E1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9118474" y="4484622"/>
            <a:ext cx="310004" cy="2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9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6557-038C-78D8-E05C-56A2FF1F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93561-0DFF-4780-8419-47613956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2E29F318-F46A-DAC9-B71C-A7BE7548F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t="-1" r="-25" b="-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327EE2-BB60-DDFD-18AD-AAB144943A1F}"/>
              </a:ext>
            </a:extLst>
          </p:cNvPr>
          <p:cNvSpPr txBox="1">
            <a:spLocks/>
          </p:cNvSpPr>
          <p:nvPr/>
        </p:nvSpPr>
        <p:spPr>
          <a:xfrm>
            <a:off x="2985011" y="3075269"/>
            <a:ext cx="5474723" cy="707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548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7500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05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268F3-5992-CFD2-CC72-C388315A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972" y="0"/>
            <a:ext cx="7070028" cy="6858000"/>
          </a:xfrm>
          <a:prstGeom prst="rect">
            <a:avLst/>
          </a:prstGeom>
        </p:spPr>
      </p:pic>
      <p:pic>
        <p:nvPicPr>
          <p:cNvPr id="4" name="Picture 3" descr="A blue and orange vertical lines&#10;&#10;Description automatically generated">
            <a:extLst>
              <a:ext uri="{FF2B5EF4-FFF2-40B4-BE49-F238E27FC236}">
                <a16:creationId xmlns:a16="http://schemas.microsoft.com/office/drawing/2014/main" id="{F2D0D34D-BA57-1B0C-5C48-04772D70FB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5392" r="55688" b="57812"/>
          <a:stretch/>
        </p:blipFill>
        <p:spPr>
          <a:xfrm>
            <a:off x="429619" y="4237200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</p:pic>
      <p:pic>
        <p:nvPicPr>
          <p:cNvPr id="5" name="Picture 4" descr="A blue and orange vertical lines&#10;&#10;Description automatically generated">
            <a:extLst>
              <a:ext uri="{FF2B5EF4-FFF2-40B4-BE49-F238E27FC236}">
                <a16:creationId xmlns:a16="http://schemas.microsoft.com/office/drawing/2014/main" id="{90167517-A666-8754-1413-C33C9457B6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9" t="5338" r="12156" b="62810"/>
          <a:stretch/>
        </p:blipFill>
        <p:spPr>
          <a:xfrm>
            <a:off x="447297" y="3374558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</p:pic>
      <p:pic>
        <p:nvPicPr>
          <p:cNvPr id="6" name="Picture 5" descr="A blue and orange vertical lines&#10;&#10;Description automatically generated">
            <a:extLst>
              <a:ext uri="{FF2B5EF4-FFF2-40B4-BE49-F238E27FC236}">
                <a16:creationId xmlns:a16="http://schemas.microsoft.com/office/drawing/2014/main" id="{F2B2B6B8-C8F5-97E7-1A8B-01B63C0A57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5" t="1483" b="65034"/>
          <a:stretch/>
        </p:blipFill>
        <p:spPr>
          <a:xfrm>
            <a:off x="447297" y="2505335"/>
            <a:ext cx="720000" cy="718773"/>
          </a:xfrm>
          <a:custGeom>
            <a:avLst/>
            <a:gdLst>
              <a:gd name="connsiteX0" fmla="*/ 360000 w 720000"/>
              <a:gd name="connsiteY0" fmla="*/ 0 h 718773"/>
              <a:gd name="connsiteX1" fmla="*/ 720000 w 720000"/>
              <a:gd name="connsiteY1" fmla="*/ 360000 h 718773"/>
              <a:gd name="connsiteX2" fmla="*/ 432553 w 720000"/>
              <a:gd name="connsiteY2" fmla="*/ 712686 h 718773"/>
              <a:gd name="connsiteX3" fmla="*/ 372172 w 720000"/>
              <a:gd name="connsiteY3" fmla="*/ 718773 h 718773"/>
              <a:gd name="connsiteX4" fmla="*/ 347828 w 720000"/>
              <a:gd name="connsiteY4" fmla="*/ 718773 h 718773"/>
              <a:gd name="connsiteX5" fmla="*/ 287447 w 720000"/>
              <a:gd name="connsiteY5" fmla="*/ 712686 h 718773"/>
              <a:gd name="connsiteX6" fmla="*/ 0 w 720000"/>
              <a:gd name="connsiteY6" fmla="*/ 360000 h 718773"/>
              <a:gd name="connsiteX7" fmla="*/ 360000 w 720000"/>
              <a:gd name="connsiteY7" fmla="*/ 0 h 71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0000" h="718773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33970"/>
                  <a:pt x="596599" y="679118"/>
                  <a:pt x="432553" y="712686"/>
                </a:cubicBezTo>
                <a:lnTo>
                  <a:pt x="372172" y="718773"/>
                </a:lnTo>
                <a:lnTo>
                  <a:pt x="347828" y="718773"/>
                </a:lnTo>
                <a:lnTo>
                  <a:pt x="287447" y="712686"/>
                </a:lnTo>
                <a:cubicBezTo>
                  <a:pt x="123401" y="679118"/>
                  <a:pt x="0" y="533970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</p:pic>
      <p:pic>
        <p:nvPicPr>
          <p:cNvPr id="7" name="Picture 6" descr="A blue and orange vertical lines&#10;&#10;Description automatically generated">
            <a:extLst>
              <a:ext uri="{FF2B5EF4-FFF2-40B4-BE49-F238E27FC236}">
                <a16:creationId xmlns:a16="http://schemas.microsoft.com/office/drawing/2014/main" id="{A2529A11-333C-BA8F-8C5E-AF6AA8349C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4" b="67494"/>
          <a:stretch/>
        </p:blipFill>
        <p:spPr>
          <a:xfrm>
            <a:off x="340586" y="477723"/>
            <a:ext cx="4588778" cy="707462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9BA489-9AC1-43BB-8B3A-965BF977D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77" y="1514869"/>
            <a:ext cx="4681387" cy="117762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NYC climate responsible council: aiming to be carbon neutral by 2030</a:t>
            </a:r>
          </a:p>
          <a:p>
            <a:endParaRPr lang="en-GB" sz="20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endParaRPr lang="en-GB" sz="2000" b="1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indent="-4572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endParaRPr lang="en-GB" sz="18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457200" indent="-457200"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</a:pPr>
            <a:endParaRPr lang="en-GB" sz="16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429CF4-FD38-A96F-5414-AEA7C4ED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86" y="493657"/>
            <a:ext cx="4588778" cy="707462"/>
          </a:xfrm>
          <a:ln>
            <a:noFill/>
          </a:ln>
        </p:spPr>
        <p:txBody>
          <a:bodyPr/>
          <a:lstStyle/>
          <a:p>
            <a:r>
              <a:rPr lang="en-GB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2023 - 2030 Plan</a:t>
            </a:r>
          </a:p>
        </p:txBody>
      </p:sp>
      <p:pic>
        <p:nvPicPr>
          <p:cNvPr id="10" name="Graphic 9" descr="Wave with solid fill">
            <a:extLst>
              <a:ext uri="{FF2B5EF4-FFF2-40B4-BE49-F238E27FC236}">
                <a16:creationId xmlns:a16="http://schemas.microsoft.com/office/drawing/2014/main" id="{C9E7A0D9-1250-9D53-F329-24901CB682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410" y="3489487"/>
            <a:ext cx="466725" cy="466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2D2F92-2905-6BD9-C3DB-C4AEBE4E061D}"/>
              </a:ext>
            </a:extLst>
          </p:cNvPr>
          <p:cNvSpPr txBox="1"/>
          <p:nvPr/>
        </p:nvSpPr>
        <p:spPr>
          <a:xfrm>
            <a:off x="1157772" y="3538755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Adapting to climate</a:t>
            </a:r>
          </a:p>
        </p:txBody>
      </p:sp>
      <p:pic>
        <p:nvPicPr>
          <p:cNvPr id="12" name="Graphic 11" descr="Hill scene with solid fill">
            <a:extLst>
              <a:ext uri="{FF2B5EF4-FFF2-40B4-BE49-F238E27FC236}">
                <a16:creationId xmlns:a16="http://schemas.microsoft.com/office/drawing/2014/main" id="{69F70BFD-BC9F-8EA3-CA4C-F186C467FA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8222" y="4387650"/>
            <a:ext cx="419100" cy="419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FD18B88-00BA-8A3B-75D5-F75CD2DF9158}"/>
              </a:ext>
            </a:extLst>
          </p:cNvPr>
          <p:cNvSpPr txBox="1"/>
          <p:nvPr/>
        </p:nvSpPr>
        <p:spPr>
          <a:xfrm>
            <a:off x="1157772" y="4412534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Supporting natural recovery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ECA4C-13B3-0701-FBCF-18F9628ECA22}"/>
              </a:ext>
            </a:extLst>
          </p:cNvPr>
          <p:cNvSpPr txBox="1"/>
          <p:nvPr/>
        </p:nvSpPr>
        <p:spPr>
          <a:xfrm>
            <a:off x="1157772" y="268871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Slowing further change</a:t>
            </a:r>
          </a:p>
        </p:txBody>
      </p:sp>
      <p:pic>
        <p:nvPicPr>
          <p:cNvPr id="15" name="Graphic 14" descr="Downward trend graph with solid fill">
            <a:extLst>
              <a:ext uri="{FF2B5EF4-FFF2-40B4-BE49-F238E27FC236}">
                <a16:creationId xmlns:a16="http://schemas.microsoft.com/office/drawing/2014/main" id="{9C84460F-EAAF-8BFD-8372-DE88F1C81D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9172" y="26304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F9E-30F2-FB1E-4E1E-0BA6B218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0B07184C-7680-6601-1F2B-049BC54A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8B5D4-9CE9-3821-4EC4-3F8415902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288" y="2988085"/>
            <a:ext cx="6772712" cy="2443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70BC-F71A-2B47-DD12-757FD1A1BF4C}"/>
              </a:ext>
            </a:extLst>
          </p:cNvPr>
          <p:cNvSpPr txBox="1"/>
          <p:nvPr/>
        </p:nvSpPr>
        <p:spPr>
          <a:xfrm>
            <a:off x="1795877" y="1957458"/>
            <a:ext cx="816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Delivery Pathway (Strategy Action Plan)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F5069A-19F0-657F-E084-3B7FD98D8C02}"/>
              </a:ext>
            </a:extLst>
          </p:cNvPr>
          <p:cNvSpPr txBox="1"/>
          <p:nvPr/>
        </p:nvSpPr>
        <p:spPr>
          <a:xfrm>
            <a:off x="643743" y="3309571"/>
            <a:ext cx="413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Draft Delivery Path (NYC TEEEOSC, Feb 24)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88DD0-4187-B9B8-7805-8033773AC0C7}"/>
              </a:ext>
            </a:extLst>
          </p:cNvPr>
          <p:cNvSpPr txBox="1"/>
          <p:nvPr/>
        </p:nvSpPr>
        <p:spPr>
          <a:xfrm>
            <a:off x="729843" y="3964122"/>
            <a:ext cx="452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Planning Community Environment Workshop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EFAE16-2B55-6326-12BE-6B8563B050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352339" y="3349554"/>
            <a:ext cx="310004" cy="293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EE001C-0EBB-1D31-7A46-CF21C91A4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427841" y="3999077"/>
            <a:ext cx="310004" cy="293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0891B4-94B8-DD54-9270-C782FAEDD7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4"/>
          <a:stretch/>
        </p:blipFill>
        <p:spPr>
          <a:xfrm>
            <a:off x="536898" y="4675046"/>
            <a:ext cx="310004" cy="29361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8BBF97-0ED0-73AD-E808-EB98ACB78258}"/>
              </a:ext>
            </a:extLst>
          </p:cNvPr>
          <p:cNvSpPr txBox="1"/>
          <p:nvPr/>
        </p:nvSpPr>
        <p:spPr>
          <a:xfrm>
            <a:off x="872842" y="4629467"/>
            <a:ext cx="384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Draft Directorate Action Plans (Mar 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2E335-E4C5-7395-B950-2D8753951A22}"/>
              </a:ext>
            </a:extLst>
          </p:cNvPr>
          <p:cNvSpPr txBox="1"/>
          <p:nvPr/>
        </p:nvSpPr>
        <p:spPr>
          <a:xfrm>
            <a:off x="5419288" y="5431166"/>
            <a:ext cx="3100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Governance – 18 actions</a:t>
            </a:r>
          </a:p>
          <a:p>
            <a:r>
              <a:rPr lang="en-GB" dirty="0"/>
              <a:t>Mitigation  - 55 actions</a:t>
            </a:r>
          </a:p>
          <a:p>
            <a:r>
              <a:rPr lang="en-GB" dirty="0"/>
              <a:t>Supporting Nature – 22 actions</a:t>
            </a:r>
          </a:p>
          <a:p>
            <a:r>
              <a:rPr lang="en-GB" dirty="0"/>
              <a:t>Adaptation - In developed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030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7BA3C530-8B24-C1EC-1EE2-2D4ACC442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ACA75AA-16BD-A008-E8CE-E0F478190BD0}"/>
              </a:ext>
            </a:extLst>
          </p:cNvPr>
          <p:cNvGrpSpPr/>
          <p:nvPr/>
        </p:nvGrpSpPr>
        <p:grpSpPr>
          <a:xfrm>
            <a:off x="490065" y="2923913"/>
            <a:ext cx="2235647" cy="2347592"/>
            <a:chOff x="3458758" y="4102176"/>
            <a:chExt cx="2235647" cy="2347592"/>
          </a:xfrm>
        </p:grpSpPr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7CD0AE3A-ED59-88A5-2975-1A0967E96F36}"/>
                </a:ext>
              </a:extLst>
            </p:cNvPr>
            <p:cNvSpPr txBox="1"/>
            <p:nvPr/>
          </p:nvSpPr>
          <p:spPr>
            <a:xfrm>
              <a:off x="3458758" y="4102176"/>
              <a:ext cx="2229927" cy="3693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>
                  <a:solidFill>
                    <a:srgbClr val="005489"/>
                  </a:solidFill>
                </a:rPr>
                <a:t>Car Club scheme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958078-D393-4E43-152A-AA9FFACCE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16"/>
            <a:stretch/>
          </p:blipFill>
          <p:spPr>
            <a:xfrm>
              <a:off x="3458758" y="4521560"/>
              <a:ext cx="2235647" cy="1928208"/>
            </a:xfrm>
            <a:prstGeom prst="rect">
              <a:avLst/>
            </a:prstGeom>
          </p:spPr>
        </p:pic>
      </p:grpSp>
      <p:sp>
        <p:nvSpPr>
          <p:cNvPr id="9" name="TextBox 26">
            <a:extLst>
              <a:ext uri="{FF2B5EF4-FFF2-40B4-BE49-F238E27FC236}">
                <a16:creationId xmlns:a16="http://schemas.microsoft.com/office/drawing/2014/main" id="{5E27E7A7-0607-80AF-44E2-EFFCE91C6206}"/>
              </a:ext>
            </a:extLst>
          </p:cNvPr>
          <p:cNvSpPr txBox="1"/>
          <p:nvPr/>
        </p:nvSpPr>
        <p:spPr>
          <a:xfrm>
            <a:off x="2848769" y="2923913"/>
            <a:ext cx="2229927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05489"/>
                </a:solidFill>
              </a:rPr>
              <a:t>Environmental Grants</a:t>
            </a:r>
          </a:p>
        </p:txBody>
      </p:sp>
      <p:pic>
        <p:nvPicPr>
          <p:cNvPr id="1026" name="Picture 2" descr="Ryedale District Council launches second round of its Community  Environmental Grant Scheme - YO1 Radio">
            <a:extLst>
              <a:ext uri="{FF2B5EF4-FFF2-40B4-BE49-F238E27FC236}">
                <a16:creationId xmlns:a16="http://schemas.microsoft.com/office/drawing/2014/main" id="{9A88A33A-DF49-83E2-74F4-8B102294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69" y="3366997"/>
            <a:ext cx="2218650" cy="16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6">
            <a:extLst>
              <a:ext uri="{FF2B5EF4-FFF2-40B4-BE49-F238E27FC236}">
                <a16:creationId xmlns:a16="http://schemas.microsoft.com/office/drawing/2014/main" id="{EC007008-AC83-7750-C621-ADA007F79B5C}"/>
              </a:ext>
            </a:extLst>
          </p:cNvPr>
          <p:cNvSpPr txBox="1"/>
          <p:nvPr/>
        </p:nvSpPr>
        <p:spPr>
          <a:xfrm>
            <a:off x="5201753" y="2923913"/>
            <a:ext cx="2229927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5489"/>
                </a:solidFill>
              </a:rPr>
              <a:t>Shared Prosperity Fund</a:t>
            </a:r>
          </a:p>
        </p:txBody>
      </p:sp>
      <p:pic>
        <p:nvPicPr>
          <p:cNvPr id="1028" name="Picture 4" descr="The Sustainable Warmth Competition - an application for LAD3 and HUG | YES  Energy Solutions">
            <a:extLst>
              <a:ext uri="{FF2B5EF4-FFF2-40B4-BE49-F238E27FC236}">
                <a16:creationId xmlns:a16="http://schemas.microsoft.com/office/drawing/2014/main" id="{1FDDB81D-2D81-DF3D-E9C2-CDFF9BA3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94" y="3330875"/>
            <a:ext cx="1750395" cy="191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6">
            <a:extLst>
              <a:ext uri="{FF2B5EF4-FFF2-40B4-BE49-F238E27FC236}">
                <a16:creationId xmlns:a16="http://schemas.microsoft.com/office/drawing/2014/main" id="{DBA3B1AB-76F5-99FC-29C1-1A94E2440AE2}"/>
              </a:ext>
            </a:extLst>
          </p:cNvPr>
          <p:cNvSpPr txBox="1"/>
          <p:nvPr/>
        </p:nvSpPr>
        <p:spPr>
          <a:xfrm>
            <a:off x="7554737" y="2923913"/>
            <a:ext cx="2229927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rgbClr val="005489"/>
                </a:solidFill>
              </a:rPr>
              <a:t>Domestic Retrofit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00E299-E095-0175-4462-EFF4BC661076}"/>
              </a:ext>
            </a:extLst>
          </p:cNvPr>
          <p:cNvGrpSpPr/>
          <p:nvPr/>
        </p:nvGrpSpPr>
        <p:grpSpPr>
          <a:xfrm>
            <a:off x="9907721" y="2938290"/>
            <a:ext cx="1763415" cy="2280459"/>
            <a:chOff x="3589968" y="6053975"/>
            <a:chExt cx="2122190" cy="2413934"/>
          </a:xfrm>
        </p:grpSpPr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6D6A25D-4DA4-72E5-24E5-869994868F93}"/>
                </a:ext>
              </a:extLst>
            </p:cNvPr>
            <p:cNvSpPr txBox="1"/>
            <p:nvPr/>
          </p:nvSpPr>
          <p:spPr>
            <a:xfrm>
              <a:off x="3597695" y="6053975"/>
              <a:ext cx="2114463" cy="6463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solidFill>
                    <a:srgbClr val="005489"/>
                  </a:solidFill>
                </a:rPr>
                <a:t>Electric Vehicle Charging Points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BAA9099-6DB7-0F46-121B-9DB81B79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9968" y="6766648"/>
              <a:ext cx="2122190" cy="1701261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B29CF88-395E-12DC-D2B8-D230A3C9C7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71" t="2324" r="4564" b="12841"/>
          <a:stretch/>
        </p:blipFill>
        <p:spPr>
          <a:xfrm>
            <a:off x="5587066" y="3343297"/>
            <a:ext cx="1492895" cy="190336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F1CEA2F-C673-33F0-3520-7AF76EE2E606}"/>
              </a:ext>
            </a:extLst>
          </p:cNvPr>
          <p:cNvSpPr txBox="1"/>
          <p:nvPr/>
        </p:nvSpPr>
        <p:spPr>
          <a:xfrm>
            <a:off x="8346138" y="5268080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HUG2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FC41B-B12C-EC3B-9290-A205537B61AA}"/>
              </a:ext>
            </a:extLst>
          </p:cNvPr>
          <p:cNvSpPr txBox="1"/>
          <p:nvPr/>
        </p:nvSpPr>
        <p:spPr>
          <a:xfrm>
            <a:off x="10174516" y="528142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LEVI £5.4m</a:t>
            </a:r>
          </a:p>
        </p:txBody>
      </p:sp>
    </p:spTree>
    <p:extLst>
      <p:ext uri="{BB962C8B-B14F-4D97-AF65-F5344CB8AC3E}">
        <p14:creationId xmlns:p14="http://schemas.microsoft.com/office/powerpoint/2010/main" val="195112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F9E-30F2-FB1E-4E1E-0BA6B218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0B07184C-7680-6601-1F2B-049BC54A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70BC-F71A-2B47-DD12-757FD1A1BF4C}"/>
              </a:ext>
            </a:extLst>
          </p:cNvPr>
          <p:cNvSpPr txBox="1"/>
          <p:nvPr/>
        </p:nvSpPr>
        <p:spPr>
          <a:xfrm>
            <a:off x="1795877" y="1957458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Built Environment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02527F-2F40-7D9C-D7FE-653AA2437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21056"/>
              </p:ext>
            </p:extLst>
          </p:nvPr>
        </p:nvGraphicFramePr>
        <p:xfrm>
          <a:off x="3352185" y="2930617"/>
          <a:ext cx="8751250" cy="2557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5552">
                  <a:extLst>
                    <a:ext uri="{9D8B030D-6E8A-4147-A177-3AD203B41FA5}">
                      <a16:colId xmlns:a16="http://schemas.microsoft.com/office/drawing/2014/main" val="2524657394"/>
                    </a:ext>
                  </a:extLst>
                </a:gridCol>
                <a:gridCol w="2479525">
                  <a:extLst>
                    <a:ext uri="{9D8B030D-6E8A-4147-A177-3AD203B41FA5}">
                      <a16:colId xmlns:a16="http://schemas.microsoft.com/office/drawing/2014/main" val="2771995152"/>
                    </a:ext>
                  </a:extLst>
                </a:gridCol>
                <a:gridCol w="2483142">
                  <a:extLst>
                    <a:ext uri="{9D8B030D-6E8A-4147-A177-3AD203B41FA5}">
                      <a16:colId xmlns:a16="http://schemas.microsoft.com/office/drawing/2014/main" val="4202269511"/>
                    </a:ext>
                  </a:extLst>
                </a:gridCol>
                <a:gridCol w="1743031">
                  <a:extLst>
                    <a:ext uri="{9D8B030D-6E8A-4147-A177-3AD203B41FA5}">
                      <a16:colId xmlns:a16="http://schemas.microsoft.com/office/drawing/2014/main" val="3009021031"/>
                    </a:ext>
                  </a:extLst>
                </a:gridCol>
              </a:tblGrid>
              <a:tr h="5361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Short term actions (2025)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Outcome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Anticipated /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Actual Output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2030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76456"/>
                  </a:ext>
                </a:extLst>
              </a:tr>
              <a:tr h="11135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Decarbonisation Community and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Business sustainability grants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Audits and grants for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decarbonisation projects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across NY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strike="noStrike" dirty="0">
                          <a:effectLst/>
                        </a:rPr>
                        <a:t>50 further community/business decarbonisation audits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GB" sz="1100" u="none" strike="noStrike" dirty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strike="noStrike" dirty="0">
                          <a:effectLst/>
                        </a:rPr>
                        <a:t>40 properties retrofitted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GB" sz="1100" u="none" strike="noStrike" dirty="0">
                        <a:effectLst/>
                      </a:endParaRP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strike="noStrike" dirty="0" err="1">
                          <a:effectLst/>
                        </a:rPr>
                        <a:t>tn</a:t>
                      </a:r>
                      <a:r>
                        <a:rPr lang="en-GB" sz="1100" u="none" strike="noStrike" dirty="0">
                          <a:effectLst/>
                        </a:rPr>
                        <a:t> CO</a:t>
                      </a:r>
                      <a:r>
                        <a:rPr lang="en-GB" sz="1100" u="none" strike="noStrike" baseline="-25000" dirty="0">
                          <a:effectLst/>
                        </a:rPr>
                        <a:t>2</a:t>
                      </a:r>
                      <a:r>
                        <a:rPr lang="en-GB" sz="1100" u="none" strike="noStrike" dirty="0">
                          <a:effectLst/>
                        </a:rPr>
                        <a:t>e saved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strike="noStrike" dirty="0">
                          <a:effectLst/>
                        </a:rPr>
                        <a:t>Continue programme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subject to continued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Government Support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46337"/>
                  </a:ext>
                </a:extLst>
              </a:tr>
              <a:tr h="8907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Develop community energy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programme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Arial" panose="020B0604020202020204" pitchFamily="34" charset="0"/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Supporting locally based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retrofit programmes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strike="noStrike" dirty="0">
                          <a:effectLst/>
                        </a:rPr>
                        <a:t>Support for community energy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efficiency projects</a:t>
                      </a:r>
                    </a:p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endParaRPr lang="en-GB" sz="1100" u="none" strike="noStrike" dirty="0">
                        <a:effectLst/>
                      </a:endParaRP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u="none" strike="noStrike" dirty="0">
                          <a:effectLst/>
                        </a:rPr>
                        <a:t>Pickering Geothermal Well study</a:t>
                      </a: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100" u="none" strike="noStrike" dirty="0">
                          <a:effectLst/>
                        </a:rPr>
                        <a:t>To support implementation,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share the learning and </a:t>
                      </a:r>
                      <a:br>
                        <a:rPr lang="en-GB" sz="1100" u="none" strike="noStrike" dirty="0">
                          <a:effectLst/>
                        </a:rPr>
                      </a:br>
                      <a:r>
                        <a:rPr lang="en-GB" sz="1100" u="none" strike="noStrike" dirty="0">
                          <a:effectLst/>
                        </a:rPr>
                        <a:t>replicate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06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3AEA50-CC36-BE73-7AC5-3820E9E8072A}"/>
              </a:ext>
            </a:extLst>
          </p:cNvPr>
          <p:cNvSpPr txBox="1"/>
          <p:nvPr/>
        </p:nvSpPr>
        <p:spPr>
          <a:xfrm>
            <a:off x="1101537" y="2976623"/>
            <a:ext cx="21520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600" u="none" strike="noStrike" dirty="0">
                <a:effectLst/>
              </a:rPr>
              <a:t>Retrofit commercial, community and residential properties and assets using a ‘fabric first’ approach.</a:t>
            </a:r>
            <a:endParaRPr lang="en-GB" sz="16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Graphic 8" descr="House with solid fill">
            <a:extLst>
              <a:ext uri="{FF2B5EF4-FFF2-40B4-BE49-F238E27FC236}">
                <a16:creationId xmlns:a16="http://schemas.microsoft.com/office/drawing/2014/main" id="{88771DE5-8495-D85D-2727-F9319802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65" y="2846664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D15725-35FB-2571-BA3F-A6E39A966C1D}"/>
              </a:ext>
            </a:extLst>
          </p:cNvPr>
          <p:cNvSpPr txBox="1"/>
          <p:nvPr/>
        </p:nvSpPr>
        <p:spPr>
          <a:xfrm>
            <a:off x="8563287" y="1366119"/>
            <a:ext cx="373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Delivery Pathway </a:t>
            </a:r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3270B-0E63-D58F-6987-309A5409FA1D}"/>
              </a:ext>
            </a:extLst>
          </p:cNvPr>
          <p:cNvSpPr txBox="1"/>
          <p:nvPr/>
        </p:nvSpPr>
        <p:spPr>
          <a:xfrm>
            <a:off x="3325833" y="5658210"/>
            <a:ext cx="492801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HUG2 – Domestic property retrofit</a:t>
            </a:r>
          </a:p>
          <a:p>
            <a:pPr>
              <a:lnSpc>
                <a:spcPct val="150000"/>
              </a:lnSpc>
            </a:pPr>
            <a:r>
              <a:rPr lang="en-GB" dirty="0"/>
              <a:t>Shared Prosperity Fund Decarbonisation Scheme</a:t>
            </a:r>
          </a:p>
        </p:txBody>
      </p:sp>
    </p:spTree>
    <p:extLst>
      <p:ext uri="{BB962C8B-B14F-4D97-AF65-F5344CB8AC3E}">
        <p14:creationId xmlns:p14="http://schemas.microsoft.com/office/powerpoint/2010/main" val="215429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F9E-30F2-FB1E-4E1E-0BA6B218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0B07184C-7680-6601-1F2B-049BC54A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70BC-F71A-2B47-DD12-757FD1A1BF4C}"/>
              </a:ext>
            </a:extLst>
          </p:cNvPr>
          <p:cNvSpPr txBox="1"/>
          <p:nvPr/>
        </p:nvSpPr>
        <p:spPr>
          <a:xfrm>
            <a:off x="1795877" y="1957458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Travel and Transport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02527F-2F40-7D9C-D7FE-653AA2437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76351"/>
              </p:ext>
            </p:extLst>
          </p:nvPr>
        </p:nvGraphicFramePr>
        <p:xfrm>
          <a:off x="2592198" y="2864974"/>
          <a:ext cx="9461685" cy="3686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437">
                  <a:extLst>
                    <a:ext uri="{9D8B030D-6E8A-4147-A177-3AD203B41FA5}">
                      <a16:colId xmlns:a16="http://schemas.microsoft.com/office/drawing/2014/main" val="2524657394"/>
                    </a:ext>
                  </a:extLst>
                </a:gridCol>
                <a:gridCol w="2926290">
                  <a:extLst>
                    <a:ext uri="{9D8B030D-6E8A-4147-A177-3AD203B41FA5}">
                      <a16:colId xmlns:a16="http://schemas.microsoft.com/office/drawing/2014/main" val="2771995152"/>
                    </a:ext>
                  </a:extLst>
                </a:gridCol>
                <a:gridCol w="2734550">
                  <a:extLst>
                    <a:ext uri="{9D8B030D-6E8A-4147-A177-3AD203B41FA5}">
                      <a16:colId xmlns:a16="http://schemas.microsoft.com/office/drawing/2014/main" val="4202269511"/>
                    </a:ext>
                  </a:extLst>
                </a:gridCol>
                <a:gridCol w="1725408">
                  <a:extLst>
                    <a:ext uri="{9D8B030D-6E8A-4147-A177-3AD203B41FA5}">
                      <a16:colId xmlns:a16="http://schemas.microsoft.com/office/drawing/2014/main" val="3009021031"/>
                    </a:ext>
                  </a:extLst>
                </a:gridCol>
              </a:tblGrid>
              <a:tr h="7255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Short term actions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(2025)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Outcome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Anticipated /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Actual Output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2030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76456"/>
                  </a:ext>
                </a:extLst>
              </a:tr>
              <a:tr h="296131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public transport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and modal shift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Consolidate and expand 'Car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Share' Schemes, internal and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external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Transport Plan (LTP)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use of NYC supported public transport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transport infrastructure improvements (place making)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Increased membership of joint car use schemes (car clubs)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Investigate options for expanding scope, encourage take up of car share opportunities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Continuation of North Yorkshire Lift Share programme</a:t>
                      </a:r>
                    </a:p>
                  </a:txBody>
                  <a:tcPr marL="5443" marR="544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Transport Plan Quantifiable Carbon Reduction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Public transport infrastructure improvements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journeys on NYC supported public transport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Harrogate car share scheme: No. miles saved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community shared mobility schemes 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</a:t>
                      </a:r>
                      <a:r>
                        <a:rPr lang="en-GB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saved)</a:t>
                      </a:r>
                    </a:p>
                  </a:txBody>
                  <a:tcPr marL="5443" marR="544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LTP implementation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programme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to continued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Support and /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financial business case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</a:p>
                  </a:txBody>
                  <a:tcPr marL="5443" marR="544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463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BC442C-5DA4-FC1A-7FE4-503EF9424EEF}"/>
              </a:ext>
            </a:extLst>
          </p:cNvPr>
          <p:cNvSpPr txBox="1"/>
          <p:nvPr/>
        </p:nvSpPr>
        <p:spPr>
          <a:xfrm>
            <a:off x="8563287" y="1366119"/>
            <a:ext cx="373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Delivery Pathway </a:t>
            </a:r>
            <a:endParaRPr lang="en-GB" sz="3600" dirty="0"/>
          </a:p>
        </p:txBody>
      </p:sp>
      <p:pic>
        <p:nvPicPr>
          <p:cNvPr id="7" name="Graphic 6" descr="Bus with solid fill">
            <a:extLst>
              <a:ext uri="{FF2B5EF4-FFF2-40B4-BE49-F238E27FC236}">
                <a16:creationId xmlns:a16="http://schemas.microsoft.com/office/drawing/2014/main" id="{8F72D397-7FCD-04D5-02CD-E073835BC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504" y="2987780"/>
            <a:ext cx="518020" cy="518020"/>
          </a:xfrm>
          <a:prstGeom prst="rect">
            <a:avLst/>
          </a:prstGeom>
        </p:spPr>
      </p:pic>
      <p:pic>
        <p:nvPicPr>
          <p:cNvPr id="12" name="Graphic 11" descr="Walk with solid fill">
            <a:extLst>
              <a:ext uri="{FF2B5EF4-FFF2-40B4-BE49-F238E27FC236}">
                <a16:creationId xmlns:a16="http://schemas.microsoft.com/office/drawing/2014/main" id="{08A9784F-51E5-7768-577C-9E315660D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718" y="3124711"/>
            <a:ext cx="424786" cy="424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800ED8-2FD9-7BC8-AEF4-5912C57BCF4B}"/>
              </a:ext>
            </a:extLst>
          </p:cNvPr>
          <p:cNvSpPr txBox="1"/>
          <p:nvPr/>
        </p:nvSpPr>
        <p:spPr>
          <a:xfrm>
            <a:off x="0" y="3848145"/>
            <a:ext cx="2530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Enable and support people to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choose multi person travel options</a:t>
            </a:r>
          </a:p>
        </p:txBody>
      </p:sp>
      <p:pic>
        <p:nvPicPr>
          <p:cNvPr id="16" name="Graphic 15" descr="Electric car with solid fill">
            <a:extLst>
              <a:ext uri="{FF2B5EF4-FFF2-40B4-BE49-F238E27FC236}">
                <a16:creationId xmlns:a16="http://schemas.microsoft.com/office/drawing/2014/main" id="{566CC274-2B33-CD19-EEC1-48FD8F8D7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6504" y="3390945"/>
            <a:ext cx="457200" cy="457200"/>
          </a:xfrm>
          <a:prstGeom prst="rect">
            <a:avLst/>
          </a:prstGeom>
        </p:spPr>
      </p:pic>
      <p:pic>
        <p:nvPicPr>
          <p:cNvPr id="18" name="Graphic 17" descr="Road with solid fill">
            <a:extLst>
              <a:ext uri="{FF2B5EF4-FFF2-40B4-BE49-F238E27FC236}">
                <a16:creationId xmlns:a16="http://schemas.microsoft.com/office/drawing/2014/main" id="{2613D760-CD71-307B-D5DD-50EB05445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50791" y="3221019"/>
            <a:ext cx="421353" cy="4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2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F9E-30F2-FB1E-4E1E-0BA6B218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0B07184C-7680-6601-1F2B-049BC54A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70BC-F71A-2B47-DD12-757FD1A1BF4C}"/>
              </a:ext>
            </a:extLst>
          </p:cNvPr>
          <p:cNvSpPr txBox="1"/>
          <p:nvPr/>
        </p:nvSpPr>
        <p:spPr>
          <a:xfrm>
            <a:off x="1795877" y="1957458"/>
            <a:ext cx="3530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Travel and Transport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02527F-2F40-7D9C-D7FE-653AA2437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456959"/>
              </p:ext>
            </p:extLst>
          </p:nvPr>
        </p:nvGraphicFramePr>
        <p:xfrm>
          <a:off x="2306973" y="2864974"/>
          <a:ext cx="9788853" cy="2570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1746">
                  <a:extLst>
                    <a:ext uri="{9D8B030D-6E8A-4147-A177-3AD203B41FA5}">
                      <a16:colId xmlns:a16="http://schemas.microsoft.com/office/drawing/2014/main" val="2524657394"/>
                    </a:ext>
                  </a:extLst>
                </a:gridCol>
                <a:gridCol w="3229762">
                  <a:extLst>
                    <a:ext uri="{9D8B030D-6E8A-4147-A177-3AD203B41FA5}">
                      <a16:colId xmlns:a16="http://schemas.microsoft.com/office/drawing/2014/main" val="2771995152"/>
                    </a:ext>
                  </a:extLst>
                </a:gridCol>
                <a:gridCol w="2717090">
                  <a:extLst>
                    <a:ext uri="{9D8B030D-6E8A-4147-A177-3AD203B41FA5}">
                      <a16:colId xmlns:a16="http://schemas.microsoft.com/office/drawing/2014/main" val="4202269511"/>
                    </a:ext>
                  </a:extLst>
                </a:gridCol>
                <a:gridCol w="1820255">
                  <a:extLst>
                    <a:ext uri="{9D8B030D-6E8A-4147-A177-3AD203B41FA5}">
                      <a16:colId xmlns:a16="http://schemas.microsoft.com/office/drawing/2014/main" val="3009021031"/>
                    </a:ext>
                  </a:extLst>
                </a:gridCol>
              </a:tblGrid>
              <a:tr h="5361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Short term actions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(2025)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Outcome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Anticipated /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Actual Output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2030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76456"/>
                  </a:ext>
                </a:extLst>
              </a:tr>
              <a:tr h="17954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community and business conversion to low carbon fuels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Enabling low carbon fleet options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NYC EVCP Strategy roll out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study on production and use of green hydrogen for HGV fleet.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 Decarbonisation programme for communities and businesses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Hydrogen supply and demand study by NE&amp;YNZH</a:t>
                      </a:r>
                    </a:p>
                  </a:txBody>
                  <a:tcPr marL="5443" marR="544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converted to EV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converted to green hydrogen 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 converted to alternative fuels. 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tn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</a:t>
                      </a:r>
                      <a:r>
                        <a:rPr lang="en-GB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saved</a:t>
                      </a:r>
                    </a:p>
                  </a:txBody>
                  <a:tcPr marL="5443" marR="544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programme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to continued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Support and /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financial business case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</a:p>
                  </a:txBody>
                  <a:tcPr marL="5443" marR="5443" marT="544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8211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BC442C-5DA4-FC1A-7FE4-503EF9424EEF}"/>
              </a:ext>
            </a:extLst>
          </p:cNvPr>
          <p:cNvSpPr txBox="1"/>
          <p:nvPr/>
        </p:nvSpPr>
        <p:spPr>
          <a:xfrm>
            <a:off x="8563287" y="1366119"/>
            <a:ext cx="373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Delivery Pathway </a:t>
            </a:r>
            <a:endParaRPr lang="en-GB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B5BA7-B8BD-B8B8-9386-F6A22D4E64D8}"/>
              </a:ext>
            </a:extLst>
          </p:cNvPr>
          <p:cNvSpPr txBox="1"/>
          <p:nvPr/>
        </p:nvSpPr>
        <p:spPr>
          <a:xfrm>
            <a:off x="-146005" y="3756713"/>
            <a:ext cx="25317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access to ‘alternative fuels’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personal and commercial </a:t>
            </a:r>
            <a:b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vehicles</a:t>
            </a:r>
          </a:p>
        </p:txBody>
      </p:sp>
      <p:pic>
        <p:nvPicPr>
          <p:cNvPr id="10" name="Graphic 9" descr="Gauge with solid fill">
            <a:extLst>
              <a:ext uri="{FF2B5EF4-FFF2-40B4-BE49-F238E27FC236}">
                <a16:creationId xmlns:a16="http://schemas.microsoft.com/office/drawing/2014/main" id="{3453FAAC-43C4-9DF5-E704-F872F3BF8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441" y="3377012"/>
            <a:ext cx="385803" cy="385803"/>
          </a:xfrm>
          <a:prstGeom prst="rect">
            <a:avLst/>
          </a:prstGeom>
        </p:spPr>
      </p:pic>
      <p:pic>
        <p:nvPicPr>
          <p:cNvPr id="12" name="Graphic 11" descr="High voltage with solid fill">
            <a:extLst>
              <a:ext uri="{FF2B5EF4-FFF2-40B4-BE49-F238E27FC236}">
                <a16:creationId xmlns:a16="http://schemas.microsoft.com/office/drawing/2014/main" id="{C53C2DB6-C043-25CA-979C-6FFBB1267D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6654" y="3089043"/>
            <a:ext cx="333737" cy="33373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08E5E19-BC51-D188-C237-3480C1594279}"/>
              </a:ext>
            </a:extLst>
          </p:cNvPr>
          <p:cNvSpPr/>
          <p:nvPr/>
        </p:nvSpPr>
        <p:spPr>
          <a:xfrm>
            <a:off x="488676" y="3021911"/>
            <a:ext cx="468000" cy="46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H</a:t>
            </a:r>
            <a:r>
              <a:rPr lang="en-GB" sz="12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2DBA52-86A8-D008-019C-419FC9D67D7E}"/>
              </a:ext>
            </a:extLst>
          </p:cNvPr>
          <p:cNvSpPr txBox="1"/>
          <p:nvPr/>
        </p:nvSpPr>
        <p:spPr>
          <a:xfrm>
            <a:off x="2192810" y="5701906"/>
            <a:ext cx="5299849" cy="879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0" i="0" dirty="0">
                <a:solidFill>
                  <a:srgbClr val="0B0C0C"/>
                </a:solidFill>
                <a:effectLst/>
                <a:latin typeface="Open Sans" pitchFamily="2" charset="0"/>
              </a:rPr>
              <a:t>Local Electric Vehicle Infrastructure (LEVI) – Pilot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B0C0C"/>
                </a:solidFill>
                <a:latin typeface="Open Sans" pitchFamily="2" charset="0"/>
              </a:rPr>
              <a:t>O</a:t>
            </a:r>
            <a:r>
              <a:rPr lang="en-GB" b="0" i="0" dirty="0">
                <a:solidFill>
                  <a:srgbClr val="0B0C0C"/>
                </a:solidFill>
                <a:effectLst/>
                <a:latin typeface="Open Sans" pitchFamily="2" charset="0"/>
              </a:rPr>
              <a:t>n-street charge point - locations</a:t>
            </a:r>
          </a:p>
        </p:txBody>
      </p:sp>
    </p:spTree>
    <p:extLst>
      <p:ext uri="{BB962C8B-B14F-4D97-AF65-F5344CB8AC3E}">
        <p14:creationId xmlns:p14="http://schemas.microsoft.com/office/powerpoint/2010/main" val="117134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0F9E-30F2-FB1E-4E1E-0BA6B218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0B07184C-7680-6601-1F2B-049BC54A15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0C70BC-F71A-2B47-DD12-757FD1A1BF4C}"/>
              </a:ext>
            </a:extLst>
          </p:cNvPr>
          <p:cNvSpPr txBox="1"/>
          <p:nvPr/>
        </p:nvSpPr>
        <p:spPr>
          <a:xfrm>
            <a:off x="1779627" y="1806185"/>
            <a:ext cx="4833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Waste and Circular Economy</a:t>
            </a:r>
          </a:p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Renewable Energy Transition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02527F-2F40-7D9C-D7FE-653AA2437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25759"/>
              </p:ext>
            </p:extLst>
          </p:nvPr>
        </p:nvGraphicFramePr>
        <p:xfrm>
          <a:off x="3732303" y="2859821"/>
          <a:ext cx="8341152" cy="3749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9694">
                  <a:extLst>
                    <a:ext uri="{9D8B030D-6E8A-4147-A177-3AD203B41FA5}">
                      <a16:colId xmlns:a16="http://schemas.microsoft.com/office/drawing/2014/main" val="2524657394"/>
                    </a:ext>
                  </a:extLst>
                </a:gridCol>
                <a:gridCol w="2607563">
                  <a:extLst>
                    <a:ext uri="{9D8B030D-6E8A-4147-A177-3AD203B41FA5}">
                      <a16:colId xmlns:a16="http://schemas.microsoft.com/office/drawing/2014/main" val="2771995152"/>
                    </a:ext>
                  </a:extLst>
                </a:gridCol>
                <a:gridCol w="1883717">
                  <a:extLst>
                    <a:ext uri="{9D8B030D-6E8A-4147-A177-3AD203B41FA5}">
                      <a16:colId xmlns:a16="http://schemas.microsoft.com/office/drawing/2014/main" val="4202269511"/>
                    </a:ext>
                  </a:extLst>
                </a:gridCol>
                <a:gridCol w="1900178">
                  <a:extLst>
                    <a:ext uri="{9D8B030D-6E8A-4147-A177-3AD203B41FA5}">
                      <a16:colId xmlns:a16="http://schemas.microsoft.com/office/drawing/2014/main" val="3009021031"/>
                    </a:ext>
                  </a:extLst>
                </a:gridCol>
              </a:tblGrid>
              <a:tr h="5361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Short term actions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(2025)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Outcome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Anticipated /</a:t>
                      </a:r>
                    </a:p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Actual Output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2030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76456"/>
                  </a:ext>
                </a:extLst>
              </a:tr>
              <a:tr h="9526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communities and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businesses to adopt circular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economy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Procurement strategy refresh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Economic Development Strategy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 business and community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programme.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circular economy actions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 circular economy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strategy implementation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46337"/>
                  </a:ext>
                </a:extLst>
              </a:tr>
              <a:tr h="108768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 of renewable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development and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in renewable energy generation and storage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SPF Business and Community decarbonisation grants programme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study into harbour based renewable energy and AWRP green energy production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for schools sector to generation and utilise renewable energy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 renewable energy generation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projects supported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Feasibility study completed</a:t>
                      </a:r>
                    </a:p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NYC energy usage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programme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subject to continued</a:t>
                      </a: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Support and/or financial business case 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</a:t>
                      </a:r>
                    </a:p>
                  </a:txBody>
                  <a:tcPr marL="5443" marR="5443" marT="54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0636"/>
                  </a:ext>
                </a:extLst>
              </a:tr>
            </a:tbl>
          </a:graphicData>
        </a:graphic>
      </p:graphicFrame>
      <p:pic>
        <p:nvPicPr>
          <p:cNvPr id="6" name="Graphic 5" descr="Recycle with solid fill">
            <a:extLst>
              <a:ext uri="{FF2B5EF4-FFF2-40B4-BE49-F238E27FC236}">
                <a16:creationId xmlns:a16="http://schemas.microsoft.com/office/drawing/2014/main" id="{1FD98C58-6205-B9DE-607D-777C11D6F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52" y="2939386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4774E8-025C-2329-EB62-057F105CCC1C}"/>
              </a:ext>
            </a:extLst>
          </p:cNvPr>
          <p:cNvSpPr txBox="1"/>
          <p:nvPr/>
        </p:nvSpPr>
        <p:spPr>
          <a:xfrm>
            <a:off x="1109445" y="2967335"/>
            <a:ext cx="22125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Support delivery of the York and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North Yorkshire Circular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6AC517-D575-CB65-F2B7-7B2593E38712}"/>
              </a:ext>
            </a:extLst>
          </p:cNvPr>
          <p:cNvSpPr txBox="1"/>
          <p:nvPr/>
        </p:nvSpPr>
        <p:spPr>
          <a:xfrm>
            <a:off x="1027352" y="4700792"/>
            <a:ext cx="2521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 renewable and low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carbon energy capacity at 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differing scales</a:t>
            </a:r>
          </a:p>
        </p:txBody>
      </p:sp>
      <p:pic>
        <p:nvPicPr>
          <p:cNvPr id="13" name="Graphic 12" descr="Wind Turbines with solid fill">
            <a:extLst>
              <a:ext uri="{FF2B5EF4-FFF2-40B4-BE49-F238E27FC236}">
                <a16:creationId xmlns:a16="http://schemas.microsoft.com/office/drawing/2014/main" id="{ABCD9E01-EAB5-B242-1D91-EEB215CCC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545" y="4544907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B40D80-2DB4-BABD-E33B-6578D12D9BD8}"/>
              </a:ext>
            </a:extLst>
          </p:cNvPr>
          <p:cNvSpPr txBox="1"/>
          <p:nvPr/>
        </p:nvSpPr>
        <p:spPr>
          <a:xfrm>
            <a:off x="8563287" y="1366119"/>
            <a:ext cx="37319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Delivery Pathway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6493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E2612-7939-B3CC-B5B6-7043A64E1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5" r="4564"/>
          <a:stretch/>
        </p:blipFill>
        <p:spPr>
          <a:xfrm>
            <a:off x="6172201" y="2759427"/>
            <a:ext cx="6019800" cy="4098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8CA79-6C42-0CC1-1520-EE9D84CD1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248"/>
          <a:stretch/>
        </p:blipFill>
        <p:spPr>
          <a:xfrm>
            <a:off x="555429" y="2769817"/>
            <a:ext cx="2616239" cy="23004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775834-58FB-48D2-35B1-CF3C03DA9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44" r="32360"/>
          <a:stretch/>
        </p:blipFill>
        <p:spPr>
          <a:xfrm>
            <a:off x="3253115" y="2769817"/>
            <a:ext cx="2919085" cy="21946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07781A-8C04-52F3-3624-A64D795E5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12" b="75855"/>
          <a:stretch/>
        </p:blipFill>
        <p:spPr>
          <a:xfrm>
            <a:off x="2878201" y="5329809"/>
            <a:ext cx="3027300" cy="5814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0AE01-6D25-5E93-23D2-6F83FF42E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73" y="1573162"/>
            <a:ext cx="10515600" cy="707462"/>
          </a:xfrm>
        </p:spPr>
        <p:txBody>
          <a:bodyPr/>
          <a:lstStyle/>
          <a:p>
            <a:endParaRPr lang="en-GB"/>
          </a:p>
        </p:txBody>
      </p:sp>
      <p:pic>
        <p:nvPicPr>
          <p:cNvPr id="3" name="Picture 2" descr="A green field with a hill in the background&#10;&#10;Description automatically generated">
            <a:extLst>
              <a:ext uri="{FF2B5EF4-FFF2-40B4-BE49-F238E27FC236}">
                <a16:creationId xmlns:a16="http://schemas.microsoft.com/office/drawing/2014/main" id="{90CE6057-7C90-B3B9-C7D7-652ED78C04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750"/>
          <a:stretch/>
        </p:blipFill>
        <p:spPr>
          <a:xfrm>
            <a:off x="0" y="0"/>
            <a:ext cx="12192000" cy="2760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380F3-2F18-417F-820B-B94FF934CEA2}"/>
              </a:ext>
            </a:extLst>
          </p:cNvPr>
          <p:cNvSpPr txBox="1"/>
          <p:nvPr/>
        </p:nvSpPr>
        <p:spPr>
          <a:xfrm>
            <a:off x="1779627" y="1806185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Shared Prosperity Fund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18392-E3D6-E43E-A203-195CE2940D48}"/>
              </a:ext>
            </a:extLst>
          </p:cNvPr>
          <p:cNvSpPr txBox="1"/>
          <p:nvPr/>
        </p:nvSpPr>
        <p:spPr>
          <a:xfrm>
            <a:off x="5774406" y="6595904"/>
            <a:ext cx="6495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FF0000"/>
                </a:solidFill>
              </a:rPr>
              <a:t>OFFICIAL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96779C-D671-8B1C-69A5-8750B87D6000}"/>
              </a:ext>
            </a:extLst>
          </p:cNvPr>
          <p:cNvSpPr/>
          <p:nvPr/>
        </p:nvSpPr>
        <p:spPr>
          <a:xfrm>
            <a:off x="6423943" y="2767780"/>
            <a:ext cx="2508858" cy="554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2530F9-764E-CF70-DC71-F238B418D98E}"/>
              </a:ext>
            </a:extLst>
          </p:cNvPr>
          <p:cNvSpPr txBox="1"/>
          <p:nvPr/>
        </p:nvSpPr>
        <p:spPr>
          <a:xfrm>
            <a:off x="2409737" y="6020726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Open Sans" pitchFamily="2" charset="0"/>
                <a:hlinkClick r:id="rId5"/>
              </a:rPr>
              <a:t>UKSPF@yorknorthyorks-ca.gov.uk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8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Y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89"/>
      </a:accent1>
      <a:accent2>
        <a:srgbClr val="347121"/>
      </a:accent2>
      <a:accent3>
        <a:srgbClr val="866243"/>
      </a:accent3>
      <a:accent4>
        <a:srgbClr val="942A86"/>
      </a:accent4>
      <a:accent5>
        <a:srgbClr val="FAC52D"/>
      </a:accent5>
      <a:accent6>
        <a:srgbClr val="70AD47"/>
      </a:accent6>
      <a:hlink>
        <a:srgbClr val="005489"/>
      </a:hlink>
      <a:folHlink>
        <a:srgbClr val="00548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4E1CC5-54B4-41AA-8DBD-D3A816254C8A}" vid="{F71FE226-ED2E-4992-998E-B43FFC771BC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d193de-7a83-4ed7-9aff-fdf35a9d3c01">
      <Terms xmlns="http://schemas.microsoft.com/office/infopath/2007/PartnerControls"/>
    </lcf76f155ced4ddcb4097134ff3c332f>
    <TaxCatchAll xmlns="a34d9b42-3804-45b2-a994-d5265fa32e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E88E59900F9440AA9F17E839A97B13" ma:contentTypeVersion="8" ma:contentTypeDescription="Create a new document." ma:contentTypeScope="" ma:versionID="04c12711c38a32b7b553a8452ac77bdc">
  <xsd:schema xmlns:xsd="http://www.w3.org/2001/XMLSchema" xmlns:xs="http://www.w3.org/2001/XMLSchema" xmlns:p="http://schemas.microsoft.com/office/2006/metadata/properties" xmlns:ns2="3fd193de-7a83-4ed7-9aff-fdf35a9d3c01" xmlns:ns3="a34d9b42-3804-45b2-a994-d5265fa32ea9" targetNamespace="http://schemas.microsoft.com/office/2006/metadata/properties" ma:root="true" ma:fieldsID="06515d9434054a1b404c91827cf62ad2" ns2:_="" ns3:_="">
    <xsd:import namespace="3fd193de-7a83-4ed7-9aff-fdf35a9d3c01"/>
    <xsd:import namespace="a34d9b42-3804-45b2-a994-d5265fa32e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193de-7a83-4ed7-9aff-fdf35a9d3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47a77f1-cf3c-4eb3-ad1c-cfadb09ca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d9b42-3804-45b2-a994-d5265fa32e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293a04f-63e0-4deb-9cfb-ff91935bafc5}" ma:internalName="TaxCatchAll" ma:showField="CatchAllData" ma:web="a34d9b42-3804-45b2-a994-d5265fa32e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C895C-37E1-4EE4-BEB2-A61158C5DF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540594-9720-4B4C-BDD2-1D74C6F0387F}">
  <ds:schemaRefs>
    <ds:schemaRef ds:uri="http://purl.org/dc/dcmitype/"/>
    <ds:schemaRef ds:uri="3fd193de-7a83-4ed7-9aff-fdf35a9d3c01"/>
    <ds:schemaRef ds:uri="http://schemas.microsoft.com/office/2006/metadata/properties"/>
    <ds:schemaRef ds:uri="a34d9b42-3804-45b2-a994-d5265fa32ea9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2BD52A-164E-45A4-A266-F44E137FD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193de-7a83-4ed7-9aff-fdf35a9d3c01"/>
    <ds:schemaRef ds:uri="a34d9b42-3804-45b2-a994-d5265fa32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NYC Powerpoint Template</Template>
  <TotalTime>1707</TotalTime>
  <Words>708</Words>
  <Application>Microsoft Office PowerPoint</Application>
  <PresentationFormat>Widescreen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Open Sans Light</vt:lpstr>
      <vt:lpstr>Office Theme</vt:lpstr>
      <vt:lpstr>PowerPoint Presentation</vt:lpstr>
      <vt:lpstr>2023 - 2030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Yorkshire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NYC Climate Strategy</dc:title>
  <dc:subject>Community Groups</dc:subject>
  <dc:creator>North Yorkshire Council</dc:creator>
  <dc:description>Presention to Sand Hutton Climate Action Group on the following: 1) NYC draft climate strategy, 2) Supportive wasy NYC can help with community groups.</dc:description>
  <cp:lastModifiedBy>Adam</cp:lastModifiedBy>
  <cp:revision>27</cp:revision>
  <dcterms:created xsi:type="dcterms:W3CDTF">2023-04-03T08:12:08Z</dcterms:created>
  <dcterms:modified xsi:type="dcterms:W3CDTF">2024-02-23T11:42:37Z</dcterms:modified>
  <cp:category>Climate Strategy, Community Action</cp:category>
  <cp:version>1.0.0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0x0101008EE88E59900F9440AA9F17E839A97B13</vt:lpwstr>
  </property>
  <property fmtid="{D5CDD505-2E9C-101B-9397-08002B2CF9AE}" pid="3" name="MediaServiceImageTags">
    <vt:lpwstr/>
  </property>
  <property fmtid="{D5CDD505-2E9C-101B-9397-08002B2CF9AE}" pid="4" name="MSIP_Label_3ecdfc32-7be5-4b17-9f97-00453388bdd7_Enabled">
    <vt:lpwstr>true</vt:lpwstr>
  </property>
  <property fmtid="{D5CDD505-2E9C-101B-9397-08002B2CF9AE}" pid="5" name="MSIP_Label_3ecdfc32-7be5-4b17-9f97-00453388bdd7_SetDate">
    <vt:lpwstr>2024-01-16T16:06:34Z</vt:lpwstr>
  </property>
  <property fmtid="{D5CDD505-2E9C-101B-9397-08002B2CF9AE}" pid="6" name="MSIP_Label_3ecdfc32-7be5-4b17-9f97-00453388bdd7_Method">
    <vt:lpwstr>Privileged</vt:lpwstr>
  </property>
  <property fmtid="{D5CDD505-2E9C-101B-9397-08002B2CF9AE}" pid="7" name="MSIP_Label_3ecdfc32-7be5-4b17-9f97-00453388bdd7_Name">
    <vt:lpwstr>OFFICIAL</vt:lpwstr>
  </property>
  <property fmtid="{D5CDD505-2E9C-101B-9397-08002B2CF9AE}" pid="8" name="MSIP_Label_3ecdfc32-7be5-4b17-9f97-00453388bdd7_SiteId">
    <vt:lpwstr>ad3d9c73-9830-44a1-b487-e1055441c70e</vt:lpwstr>
  </property>
  <property fmtid="{D5CDD505-2E9C-101B-9397-08002B2CF9AE}" pid="9" name="MSIP_Label_3ecdfc32-7be5-4b17-9f97-00453388bdd7_ActionId">
    <vt:lpwstr>515a5f10-5a05-4711-8f3e-4286d380d302</vt:lpwstr>
  </property>
  <property fmtid="{D5CDD505-2E9C-101B-9397-08002B2CF9AE}" pid="10" name="MSIP_Label_3ecdfc32-7be5-4b17-9f97-00453388bdd7_ContentBits">
    <vt:lpwstr>2</vt:lpwstr>
  </property>
  <property fmtid="{D5CDD505-2E9C-101B-9397-08002B2CF9AE}" pid="11" name="ClassificationContentMarkingFooterLocations">
    <vt:lpwstr>Office Theme:7</vt:lpwstr>
  </property>
  <property fmtid="{D5CDD505-2E9C-101B-9397-08002B2CF9AE}" pid="12" name="ClassificationContentMarkingFooterText">
    <vt:lpwstr>OFFICIAL</vt:lpwstr>
  </property>
</Properties>
</file>